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6" r:id="rId11"/>
    <p:sldId id="282" r:id="rId12"/>
    <p:sldId id="283" r:id="rId13"/>
    <p:sldId id="267" r:id="rId14"/>
    <p:sldId id="269" r:id="rId15"/>
    <p:sldId id="277" r:id="rId16"/>
    <p:sldId id="278" r:id="rId17"/>
    <p:sldId id="270" r:id="rId18"/>
    <p:sldId id="271" r:id="rId19"/>
    <p:sldId id="273" r:id="rId20"/>
    <p:sldId id="281" r:id="rId21"/>
    <p:sldId id="279" r:id="rId22"/>
    <p:sldId id="280" r:id="rId23"/>
    <p:sldId id="272" r:id="rId24"/>
    <p:sldId id="274" r:id="rId25"/>
    <p:sldId id="275" r:id="rId26"/>
    <p:sldId id="276" r:id="rId27"/>
  </p:sldIdLst>
  <p:sldSz cx="18288000" cy="10287000"/>
  <p:notesSz cx="6858000" cy="9144000"/>
  <p:embeddedFontLst>
    <p:embeddedFont>
      <p:font typeface="Arimo Bold" panose="020B0604020202020204" charset="0"/>
      <p:regular r:id="rId29"/>
    </p:embeddedFont>
    <p:embeddedFont>
      <p:font typeface="Canva Sans" panose="020B0604020202020204" charset="0"/>
      <p:regular r:id="rId30"/>
    </p:embeddedFont>
    <p:embeddedFont>
      <p:font typeface="Canva Sans Bold" panose="020B0604020202020204" charset="0"/>
      <p:regular r:id="rId31"/>
    </p:embeddedFont>
    <p:embeddedFont>
      <p:font typeface="Eczar" panose="020B0604020202020204" charset="0"/>
      <p:regular r:id="rId32"/>
    </p:embeddedFont>
    <p:embeddedFont>
      <p:font typeface="Eczar Bold" panose="020B0604020202020204" charset="0"/>
      <p:regular r:id="rId33"/>
    </p:embeddedFont>
    <p:embeddedFont>
      <p:font typeface="Nourd" panose="020B0604020202020204" charset="0"/>
      <p:regular r:id="rId34"/>
    </p:embeddedFont>
    <p:embeddedFont>
      <p:font typeface="Raleway" pitchFamily="2" charset="0"/>
      <p:regular r:id="rId35"/>
      <p:bold r:id="rId36"/>
      <p:italic r:id="rId37"/>
      <p:boldItalic r:id="rId38"/>
    </p:embeddedFont>
    <p:embeddedFont>
      <p:font typeface="Raleway Bold" charset="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28" autoAdjust="0"/>
    <p:restoredTop sz="94622" autoAdjust="0"/>
  </p:normalViewPr>
  <p:slideViewPr>
    <p:cSldViewPr>
      <p:cViewPr>
        <p:scale>
          <a:sx n="50" d="100"/>
          <a:sy n="50" d="100"/>
        </p:scale>
        <p:origin x="1195"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s>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12.05.2024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3.jpe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4.jpe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7.jpe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8.jpe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9.jpe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98853"/>
            <a:ext cx="18288000" cy="10937576"/>
            <a:chOff x="0" y="0"/>
            <a:chExt cx="24384000" cy="14583435"/>
          </a:xfrm>
        </p:grpSpPr>
        <p:sp>
          <p:nvSpPr>
            <p:cNvPr id="3" name="Freeform 3"/>
            <p:cNvSpPr/>
            <p:nvPr/>
          </p:nvSpPr>
          <p:spPr>
            <a:xfrm>
              <a:off x="0" y="0"/>
              <a:ext cx="24384000" cy="14583411"/>
            </a:xfrm>
            <a:custGeom>
              <a:avLst/>
              <a:gdLst/>
              <a:ahLst/>
              <a:cxnLst/>
              <a:rect l="l" t="t" r="r" b="b"/>
              <a:pathLst>
                <a:path w="24384000" h="14583411">
                  <a:moveTo>
                    <a:pt x="0" y="0"/>
                  </a:moveTo>
                  <a:lnTo>
                    <a:pt x="24384000" y="0"/>
                  </a:lnTo>
                  <a:lnTo>
                    <a:pt x="24384000" y="14583411"/>
                  </a:lnTo>
                  <a:lnTo>
                    <a:pt x="0" y="14583411"/>
                  </a:lnTo>
                  <a:lnTo>
                    <a:pt x="0" y="0"/>
                  </a:lnTo>
                  <a:close/>
                </a:path>
              </a:pathLst>
            </a:custGeom>
            <a:blipFill>
              <a:blip r:embed="rId2"/>
              <a:stretch>
                <a:fillRect t="-75861" b="-75861"/>
              </a:stretch>
            </a:blipFill>
          </p:spPr>
        </p:sp>
      </p:grpSp>
      <p:grpSp>
        <p:nvGrpSpPr>
          <p:cNvPr id="4" name="Group 4"/>
          <p:cNvGrpSpPr/>
          <p:nvPr/>
        </p:nvGrpSpPr>
        <p:grpSpPr>
          <a:xfrm>
            <a:off x="7981000" y="1390115"/>
            <a:ext cx="2326000" cy="2248178"/>
            <a:chOff x="0" y="0"/>
            <a:chExt cx="3101333" cy="2997571"/>
          </a:xfrm>
        </p:grpSpPr>
        <p:sp>
          <p:nvSpPr>
            <p:cNvPr id="5" name="Freeform 5"/>
            <p:cNvSpPr/>
            <p:nvPr/>
          </p:nvSpPr>
          <p:spPr>
            <a:xfrm>
              <a:off x="0" y="0"/>
              <a:ext cx="3101340" cy="2997581"/>
            </a:xfrm>
            <a:custGeom>
              <a:avLst/>
              <a:gdLst/>
              <a:ahLst/>
              <a:cxnLst/>
              <a:rect l="l" t="t" r="r" b="b"/>
              <a:pathLst>
                <a:path w="3101340" h="2997581">
                  <a:moveTo>
                    <a:pt x="0" y="0"/>
                  </a:moveTo>
                  <a:lnTo>
                    <a:pt x="3101340" y="0"/>
                  </a:lnTo>
                  <a:lnTo>
                    <a:pt x="3101340" y="2997581"/>
                  </a:lnTo>
                  <a:lnTo>
                    <a:pt x="0" y="2997581"/>
                  </a:lnTo>
                  <a:lnTo>
                    <a:pt x="0" y="0"/>
                  </a:lnTo>
                  <a:close/>
                </a:path>
              </a:pathLst>
            </a:custGeom>
            <a:blipFill>
              <a:blip r:embed="rId3"/>
              <a:stretch>
                <a:fillRect t="-1730" b="-1730"/>
              </a:stretch>
            </a:blipFill>
          </p:spPr>
        </p:sp>
      </p:grpSp>
      <p:sp>
        <p:nvSpPr>
          <p:cNvPr id="6" name="TextBox 6"/>
          <p:cNvSpPr txBox="1"/>
          <p:nvPr/>
        </p:nvSpPr>
        <p:spPr>
          <a:xfrm rot="8100000">
            <a:off x="12852839" y="7817322"/>
            <a:ext cx="835076" cy="71542"/>
          </a:xfrm>
          <a:prstGeom prst="rect">
            <a:avLst/>
          </a:prstGeom>
        </p:spPr>
        <p:txBody>
          <a:bodyPr lIns="0" tIns="0" rIns="0" bIns="0" rtlCol="0" anchor="t">
            <a:spAutoFit/>
          </a:bodyPr>
          <a:lstStyle/>
          <a:p>
            <a:pPr algn="l">
              <a:lnSpc>
                <a:spcPts val="312"/>
              </a:lnSpc>
            </a:pPr>
            <a:r>
              <a:rPr lang="en-US" sz="223">
                <a:solidFill>
                  <a:srgbClr val="FFFFFF"/>
                </a:solidFill>
                <a:latin typeface="Arimo Bold"/>
              </a:rPr>
              <a:t> VISVESVARAYA TECHNOLOGICAL UNIVERSI”, BELAG</a:t>
            </a:r>
          </a:p>
        </p:txBody>
      </p:sp>
      <p:sp>
        <p:nvSpPr>
          <p:cNvPr id="7" name="TextBox 7"/>
          <p:cNvSpPr txBox="1"/>
          <p:nvPr/>
        </p:nvSpPr>
        <p:spPr>
          <a:xfrm>
            <a:off x="3458171" y="-83001"/>
            <a:ext cx="11371659" cy="1493408"/>
          </a:xfrm>
          <a:prstGeom prst="rect">
            <a:avLst/>
          </a:prstGeom>
        </p:spPr>
        <p:txBody>
          <a:bodyPr lIns="0" tIns="0" rIns="0" bIns="0" rtlCol="0" anchor="t">
            <a:spAutoFit/>
          </a:bodyPr>
          <a:lstStyle/>
          <a:p>
            <a:pPr algn="ctr">
              <a:lnSpc>
                <a:spcPts val="5401"/>
              </a:lnSpc>
            </a:pPr>
            <a:r>
              <a:rPr lang="en-US" sz="3900">
                <a:solidFill>
                  <a:srgbClr val="000000"/>
                </a:solidFill>
                <a:latin typeface="Canva Sans Bold"/>
              </a:rPr>
              <a:t>VISVESVARAYA TECHNOLOGICAL UNIVERSITY "JNANA SANGAMA",BELAGAVI-590018</a:t>
            </a:r>
          </a:p>
        </p:txBody>
      </p:sp>
      <p:sp>
        <p:nvSpPr>
          <p:cNvPr id="8" name="TextBox 8"/>
          <p:cNvSpPr txBox="1"/>
          <p:nvPr/>
        </p:nvSpPr>
        <p:spPr>
          <a:xfrm>
            <a:off x="2082109" y="3504943"/>
            <a:ext cx="14123782" cy="655332"/>
          </a:xfrm>
          <a:prstGeom prst="rect">
            <a:avLst/>
          </a:prstGeom>
        </p:spPr>
        <p:txBody>
          <a:bodyPr lIns="0" tIns="0" rIns="0" bIns="0" rtlCol="0" anchor="t">
            <a:spAutoFit/>
          </a:bodyPr>
          <a:lstStyle/>
          <a:p>
            <a:pPr algn="ctr">
              <a:lnSpc>
                <a:spcPts val="4822"/>
              </a:lnSpc>
            </a:pPr>
            <a:r>
              <a:rPr lang="en-US" sz="3444">
                <a:solidFill>
                  <a:srgbClr val="000000"/>
                </a:solidFill>
                <a:latin typeface="Canva Sans"/>
              </a:rPr>
              <a:t>DEPARTMENT OF COMPUTER SCEINCE AND ENGINEERING</a:t>
            </a:r>
          </a:p>
        </p:txBody>
      </p:sp>
      <p:sp>
        <p:nvSpPr>
          <p:cNvPr id="9" name="TextBox 9"/>
          <p:cNvSpPr txBox="1"/>
          <p:nvPr/>
        </p:nvSpPr>
        <p:spPr>
          <a:xfrm>
            <a:off x="7503290" y="4065025"/>
            <a:ext cx="3281420" cy="510848"/>
          </a:xfrm>
          <a:prstGeom prst="rect">
            <a:avLst/>
          </a:prstGeom>
        </p:spPr>
        <p:txBody>
          <a:bodyPr lIns="0" tIns="0" rIns="0" bIns="0" rtlCol="0" anchor="t">
            <a:spAutoFit/>
          </a:bodyPr>
          <a:lstStyle/>
          <a:p>
            <a:pPr algn="ctr">
              <a:lnSpc>
                <a:spcPts val="3860"/>
              </a:lnSpc>
            </a:pPr>
            <a:r>
              <a:rPr lang="en-US" sz="2758">
                <a:solidFill>
                  <a:srgbClr val="000000"/>
                </a:solidFill>
                <a:latin typeface="Canva Sans"/>
              </a:rPr>
              <a:t>PRESENTATION ON</a:t>
            </a:r>
          </a:p>
        </p:txBody>
      </p:sp>
      <p:sp>
        <p:nvSpPr>
          <p:cNvPr id="10" name="TextBox 10"/>
          <p:cNvSpPr txBox="1"/>
          <p:nvPr/>
        </p:nvSpPr>
        <p:spPr>
          <a:xfrm>
            <a:off x="2989142" y="4447330"/>
            <a:ext cx="12309717" cy="722605"/>
          </a:xfrm>
          <a:prstGeom prst="rect">
            <a:avLst/>
          </a:prstGeom>
        </p:spPr>
        <p:txBody>
          <a:bodyPr lIns="0" tIns="0" rIns="0" bIns="0" rtlCol="0" anchor="t">
            <a:spAutoFit/>
          </a:bodyPr>
          <a:lstStyle/>
          <a:p>
            <a:pPr algn="ctr">
              <a:lnSpc>
                <a:spcPts val="5319"/>
              </a:lnSpc>
            </a:pPr>
            <a:r>
              <a:rPr lang="en-US" sz="3799">
                <a:solidFill>
                  <a:srgbClr val="000000"/>
                </a:solidFill>
                <a:latin typeface="Canva Sans Bold"/>
              </a:rPr>
              <a:t>" Person Location Tracking Using Face Recognition "</a:t>
            </a:r>
          </a:p>
        </p:txBody>
      </p:sp>
      <p:sp>
        <p:nvSpPr>
          <p:cNvPr id="11" name="TextBox 11"/>
          <p:cNvSpPr txBox="1"/>
          <p:nvPr/>
        </p:nvSpPr>
        <p:spPr>
          <a:xfrm>
            <a:off x="7749240" y="5027060"/>
            <a:ext cx="2789520" cy="685072"/>
          </a:xfrm>
          <a:prstGeom prst="rect">
            <a:avLst/>
          </a:prstGeom>
        </p:spPr>
        <p:txBody>
          <a:bodyPr lIns="0" tIns="0" rIns="0" bIns="0" rtlCol="0" anchor="t">
            <a:spAutoFit/>
          </a:bodyPr>
          <a:lstStyle/>
          <a:p>
            <a:pPr algn="ctr">
              <a:lnSpc>
                <a:spcPts val="4759"/>
              </a:lnSpc>
            </a:pPr>
            <a:r>
              <a:rPr lang="en-US" sz="3399">
                <a:solidFill>
                  <a:srgbClr val="373232"/>
                </a:solidFill>
                <a:latin typeface="Arimo Bold"/>
              </a:rPr>
              <a:t>Presented By</a:t>
            </a:r>
          </a:p>
        </p:txBody>
      </p:sp>
      <p:sp>
        <p:nvSpPr>
          <p:cNvPr id="12" name="TextBox 12"/>
          <p:cNvSpPr txBox="1"/>
          <p:nvPr/>
        </p:nvSpPr>
        <p:spPr>
          <a:xfrm>
            <a:off x="6154437" y="5638947"/>
            <a:ext cx="5979126" cy="2262882"/>
          </a:xfrm>
          <a:prstGeom prst="rect">
            <a:avLst/>
          </a:prstGeom>
        </p:spPr>
        <p:txBody>
          <a:bodyPr lIns="0" tIns="0" rIns="0" bIns="0" rtlCol="0" anchor="t">
            <a:spAutoFit/>
          </a:bodyPr>
          <a:lstStyle/>
          <a:p>
            <a:pPr algn="l">
              <a:lnSpc>
                <a:spcPts val="4316"/>
              </a:lnSpc>
            </a:pPr>
            <a:r>
              <a:rPr lang="en-US" sz="3083">
                <a:solidFill>
                  <a:srgbClr val="000000"/>
                </a:solidFill>
                <a:latin typeface="Canva Sans"/>
              </a:rPr>
              <a:t>Hemalatha N K  :  4HG20CS009</a:t>
            </a:r>
          </a:p>
          <a:p>
            <a:pPr algn="l">
              <a:lnSpc>
                <a:spcPts val="4316"/>
              </a:lnSpc>
            </a:pPr>
            <a:r>
              <a:rPr lang="en-US" sz="3083">
                <a:solidFill>
                  <a:srgbClr val="000000"/>
                </a:solidFill>
                <a:latin typeface="Canva Sans"/>
              </a:rPr>
              <a:t>Suprith M S        :  4HG20CS028</a:t>
            </a:r>
          </a:p>
          <a:p>
            <a:pPr algn="l">
              <a:lnSpc>
                <a:spcPts val="4316"/>
              </a:lnSpc>
            </a:pPr>
            <a:r>
              <a:rPr lang="en-US" sz="3083">
                <a:solidFill>
                  <a:srgbClr val="000000"/>
                </a:solidFill>
                <a:latin typeface="Canva Sans"/>
              </a:rPr>
              <a:t>Vinay N                :  4HG20CS033</a:t>
            </a:r>
          </a:p>
          <a:p>
            <a:pPr algn="l">
              <a:lnSpc>
                <a:spcPts val="4316"/>
              </a:lnSpc>
            </a:pPr>
            <a:r>
              <a:rPr lang="en-US" sz="3083">
                <a:solidFill>
                  <a:srgbClr val="000000"/>
                </a:solidFill>
                <a:latin typeface="Canva Sans"/>
              </a:rPr>
              <a:t>Nagaraja A S      :  4HG21CS416</a:t>
            </a:r>
          </a:p>
        </p:txBody>
      </p:sp>
      <p:sp>
        <p:nvSpPr>
          <p:cNvPr id="13" name="TextBox 13"/>
          <p:cNvSpPr txBox="1"/>
          <p:nvPr/>
        </p:nvSpPr>
        <p:spPr>
          <a:xfrm>
            <a:off x="1917883" y="9503544"/>
            <a:ext cx="3080575" cy="704261"/>
          </a:xfrm>
          <a:prstGeom prst="rect">
            <a:avLst/>
          </a:prstGeom>
        </p:spPr>
        <p:txBody>
          <a:bodyPr lIns="0" tIns="0" rIns="0" bIns="0" rtlCol="0" anchor="t">
            <a:spAutoFit/>
          </a:bodyPr>
          <a:lstStyle/>
          <a:p>
            <a:pPr algn="ctr">
              <a:lnSpc>
                <a:spcPts val="2792"/>
              </a:lnSpc>
            </a:pPr>
            <a:r>
              <a:rPr lang="en-US" sz="2199">
                <a:solidFill>
                  <a:srgbClr val="000000"/>
                </a:solidFill>
                <a:latin typeface="Canva Sans"/>
              </a:rPr>
              <a:t>B.E</a:t>
            </a:r>
          </a:p>
          <a:p>
            <a:pPr algn="ctr">
              <a:lnSpc>
                <a:spcPts val="2792"/>
              </a:lnSpc>
            </a:pPr>
            <a:r>
              <a:rPr lang="en-US" sz="2199">
                <a:solidFill>
                  <a:srgbClr val="000000"/>
                </a:solidFill>
                <a:latin typeface="Canva Sans"/>
              </a:rPr>
              <a:t>Faculty,Dept Of CSE</a:t>
            </a:r>
          </a:p>
        </p:txBody>
      </p:sp>
      <p:sp>
        <p:nvSpPr>
          <p:cNvPr id="14" name="TextBox 14"/>
          <p:cNvSpPr txBox="1"/>
          <p:nvPr/>
        </p:nvSpPr>
        <p:spPr>
          <a:xfrm>
            <a:off x="5900132" y="8064893"/>
            <a:ext cx="6487737" cy="649366"/>
          </a:xfrm>
          <a:prstGeom prst="rect">
            <a:avLst/>
          </a:prstGeom>
        </p:spPr>
        <p:txBody>
          <a:bodyPr lIns="0" tIns="0" rIns="0" bIns="0" rtlCol="0" anchor="t">
            <a:spAutoFit/>
          </a:bodyPr>
          <a:lstStyle/>
          <a:p>
            <a:pPr algn="ctr">
              <a:lnSpc>
                <a:spcPts val="4995"/>
              </a:lnSpc>
            </a:pPr>
            <a:r>
              <a:rPr lang="en-US" sz="3798">
                <a:solidFill>
                  <a:srgbClr val="000000"/>
                </a:solidFill>
                <a:latin typeface="Canva Sans Bold"/>
              </a:rPr>
              <a:t>Under The Guidence Of</a:t>
            </a:r>
          </a:p>
        </p:txBody>
      </p:sp>
      <p:sp>
        <p:nvSpPr>
          <p:cNvPr id="15" name="TextBox 15"/>
          <p:cNvSpPr txBox="1"/>
          <p:nvPr/>
        </p:nvSpPr>
        <p:spPr>
          <a:xfrm>
            <a:off x="1221070" y="8685144"/>
            <a:ext cx="4529944" cy="675525"/>
          </a:xfrm>
          <a:prstGeom prst="rect">
            <a:avLst/>
          </a:prstGeom>
        </p:spPr>
        <p:txBody>
          <a:bodyPr lIns="0" tIns="0" rIns="0" bIns="0" rtlCol="0" anchor="t">
            <a:spAutoFit/>
          </a:bodyPr>
          <a:lstStyle/>
          <a:p>
            <a:pPr algn="ctr">
              <a:lnSpc>
                <a:spcPts val="5584"/>
              </a:lnSpc>
            </a:pPr>
            <a:r>
              <a:rPr lang="en-US" sz="3399">
                <a:solidFill>
                  <a:srgbClr val="000000"/>
                </a:solidFill>
                <a:latin typeface="Arimo Bold"/>
              </a:rPr>
              <a:t>Ms. Keerthana M P </a:t>
            </a:r>
          </a:p>
        </p:txBody>
      </p:sp>
      <p:sp>
        <p:nvSpPr>
          <p:cNvPr id="16" name="TextBox 16"/>
          <p:cNvSpPr txBox="1"/>
          <p:nvPr/>
        </p:nvSpPr>
        <p:spPr>
          <a:xfrm>
            <a:off x="12458815" y="9439125"/>
            <a:ext cx="5071026" cy="704261"/>
          </a:xfrm>
          <a:prstGeom prst="rect">
            <a:avLst/>
          </a:prstGeom>
        </p:spPr>
        <p:txBody>
          <a:bodyPr lIns="0" tIns="0" rIns="0" bIns="0" rtlCol="0" anchor="t">
            <a:spAutoFit/>
          </a:bodyPr>
          <a:lstStyle/>
          <a:p>
            <a:pPr algn="ctr">
              <a:lnSpc>
                <a:spcPts val="2792"/>
              </a:lnSpc>
            </a:pPr>
            <a:r>
              <a:rPr lang="en-US" sz="2199">
                <a:solidFill>
                  <a:srgbClr val="000000"/>
                </a:solidFill>
                <a:latin typeface="Canva Sans"/>
              </a:rPr>
              <a:t>B.E, M.Tch,  Ph.d </a:t>
            </a:r>
          </a:p>
          <a:p>
            <a:pPr algn="ctr">
              <a:lnSpc>
                <a:spcPts val="2792"/>
              </a:lnSpc>
            </a:pPr>
            <a:r>
              <a:rPr lang="en-US" sz="2199">
                <a:solidFill>
                  <a:srgbClr val="000000"/>
                </a:solidFill>
                <a:latin typeface="Canva Sans"/>
              </a:rPr>
              <a:t>Professor and Head, Dept Of CSE</a:t>
            </a:r>
          </a:p>
        </p:txBody>
      </p:sp>
      <p:sp>
        <p:nvSpPr>
          <p:cNvPr id="17" name="TextBox 17"/>
          <p:cNvSpPr txBox="1"/>
          <p:nvPr/>
        </p:nvSpPr>
        <p:spPr>
          <a:xfrm>
            <a:off x="12729356" y="8671145"/>
            <a:ext cx="4529944" cy="837450"/>
          </a:xfrm>
          <a:prstGeom prst="rect">
            <a:avLst/>
          </a:prstGeom>
        </p:spPr>
        <p:txBody>
          <a:bodyPr lIns="0" tIns="0" rIns="0" bIns="0" rtlCol="0" anchor="t">
            <a:spAutoFit/>
          </a:bodyPr>
          <a:lstStyle/>
          <a:p>
            <a:pPr algn="ctr">
              <a:lnSpc>
                <a:spcPts val="5584"/>
              </a:lnSpc>
            </a:pPr>
            <a:r>
              <a:rPr lang="en-US" sz="3399">
                <a:solidFill>
                  <a:srgbClr val="000000"/>
                </a:solidFill>
                <a:latin typeface="Arimo Bold"/>
              </a:rPr>
              <a:t>Dr.K.C.Ravishankar</a:t>
            </a:r>
          </a:p>
        </p:txBody>
      </p:sp>
      <p:sp>
        <p:nvSpPr>
          <p:cNvPr id="18" name="TextBox 18"/>
          <p:cNvSpPr txBox="1"/>
          <p:nvPr/>
        </p:nvSpPr>
        <p:spPr>
          <a:xfrm>
            <a:off x="6879028" y="8685144"/>
            <a:ext cx="4529944" cy="837450"/>
          </a:xfrm>
          <a:prstGeom prst="rect">
            <a:avLst/>
          </a:prstGeom>
        </p:spPr>
        <p:txBody>
          <a:bodyPr lIns="0" tIns="0" rIns="0" bIns="0" rtlCol="0" anchor="t">
            <a:spAutoFit/>
          </a:bodyPr>
          <a:lstStyle/>
          <a:p>
            <a:pPr algn="ctr">
              <a:lnSpc>
                <a:spcPts val="5584"/>
              </a:lnSpc>
            </a:pPr>
            <a:r>
              <a:rPr lang="en-US" sz="3399">
                <a:solidFill>
                  <a:srgbClr val="000000"/>
                </a:solidFill>
                <a:latin typeface="Arimo Bold"/>
              </a:rPr>
              <a:t>Dr.Raghu.M.E</a:t>
            </a:r>
          </a:p>
        </p:txBody>
      </p:sp>
      <p:sp>
        <p:nvSpPr>
          <p:cNvPr id="19" name="TextBox 19"/>
          <p:cNvSpPr txBox="1"/>
          <p:nvPr/>
        </p:nvSpPr>
        <p:spPr>
          <a:xfrm>
            <a:off x="6608487" y="9489545"/>
            <a:ext cx="5071026" cy="694829"/>
          </a:xfrm>
          <a:prstGeom prst="rect">
            <a:avLst/>
          </a:prstGeom>
        </p:spPr>
        <p:txBody>
          <a:bodyPr lIns="0" tIns="0" rIns="0" bIns="0" rtlCol="0" anchor="t">
            <a:spAutoFit/>
          </a:bodyPr>
          <a:lstStyle/>
          <a:p>
            <a:pPr algn="ctr">
              <a:lnSpc>
                <a:spcPts val="2792"/>
              </a:lnSpc>
            </a:pPr>
            <a:r>
              <a:rPr lang="en-US" sz="2199">
                <a:solidFill>
                  <a:srgbClr val="000000"/>
                </a:solidFill>
                <a:latin typeface="Canva Sans"/>
              </a:rPr>
              <a:t>B.E, M.Tch,  Ph.d </a:t>
            </a:r>
          </a:p>
          <a:p>
            <a:pPr algn="ctr">
              <a:lnSpc>
                <a:spcPts val="2792"/>
              </a:lnSpc>
            </a:pPr>
            <a:r>
              <a:rPr lang="en-US" sz="2199">
                <a:solidFill>
                  <a:srgbClr val="000000"/>
                </a:solidFill>
                <a:latin typeface="Canva Sans"/>
              </a:rPr>
              <a:t>Associate Professor, Dept Of CSE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711763" y="-2850232"/>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2700000">
            <a:off x="-4318660" y="8460554"/>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rot="-7540265">
            <a:off x="-4087867" y="4841299"/>
            <a:ext cx="7401497" cy="8229600"/>
            <a:chOff x="0" y="0"/>
            <a:chExt cx="9868663" cy="10972800"/>
          </a:xfrm>
        </p:grpSpPr>
        <p:sp>
          <p:nvSpPr>
            <p:cNvPr id="7" name="Freeform 7"/>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8" name="Group 8"/>
          <p:cNvGrpSpPr/>
          <p:nvPr/>
        </p:nvGrpSpPr>
        <p:grpSpPr>
          <a:xfrm rot="-7540265">
            <a:off x="12707381" y="-2390809"/>
            <a:ext cx="7401497" cy="8229600"/>
            <a:chOff x="0" y="0"/>
            <a:chExt cx="9868663" cy="10972800"/>
          </a:xfrm>
        </p:grpSpPr>
        <p:sp>
          <p:nvSpPr>
            <p:cNvPr id="9" name="Freeform 9"/>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10" name="Group 10"/>
          <p:cNvGrpSpPr/>
          <p:nvPr/>
        </p:nvGrpSpPr>
        <p:grpSpPr>
          <a:xfrm rot="-7540265">
            <a:off x="14135001" y="7888771"/>
            <a:ext cx="5498133" cy="6113282"/>
            <a:chOff x="0" y="0"/>
            <a:chExt cx="7330844" cy="8151043"/>
          </a:xfrm>
        </p:grpSpPr>
        <p:sp>
          <p:nvSpPr>
            <p:cNvPr id="11" name="Freeform 11"/>
            <p:cNvSpPr/>
            <p:nvPr/>
          </p:nvSpPr>
          <p:spPr>
            <a:xfrm>
              <a:off x="0" y="0"/>
              <a:ext cx="7330821" cy="8150987"/>
            </a:xfrm>
            <a:custGeom>
              <a:avLst/>
              <a:gdLst/>
              <a:ahLst/>
              <a:cxnLst/>
              <a:rect l="l" t="t" r="r" b="b"/>
              <a:pathLst>
                <a:path w="7330821" h="8150987">
                  <a:moveTo>
                    <a:pt x="0" y="0"/>
                  </a:moveTo>
                  <a:lnTo>
                    <a:pt x="7330821" y="0"/>
                  </a:lnTo>
                  <a:lnTo>
                    <a:pt x="7330821" y="8150987"/>
                  </a:lnTo>
                  <a:lnTo>
                    <a:pt x="0" y="8150987"/>
                  </a:lnTo>
                  <a:lnTo>
                    <a:pt x="0" y="0"/>
                  </a:lnTo>
                  <a:close/>
                </a:path>
              </a:pathLst>
            </a:custGeom>
            <a:blipFill>
              <a:blip r:embed="rId3"/>
              <a:stretch>
                <a:fillRect l="-6" r="-6"/>
              </a:stretch>
            </a:blipFill>
          </p:spPr>
        </p:sp>
      </p:grpSp>
      <p:grpSp>
        <p:nvGrpSpPr>
          <p:cNvPr id="12" name="Group 12"/>
          <p:cNvGrpSpPr/>
          <p:nvPr/>
        </p:nvGrpSpPr>
        <p:grpSpPr>
          <a:xfrm rot="2518441">
            <a:off x="-2873407" y="-3865925"/>
            <a:ext cx="6776689" cy="7343183"/>
            <a:chOff x="0" y="0"/>
            <a:chExt cx="9035585" cy="9790911"/>
          </a:xfrm>
        </p:grpSpPr>
        <p:sp>
          <p:nvSpPr>
            <p:cNvPr id="13" name="Freeform 13"/>
            <p:cNvSpPr/>
            <p:nvPr/>
          </p:nvSpPr>
          <p:spPr>
            <a:xfrm>
              <a:off x="0" y="0"/>
              <a:ext cx="9035542" cy="9790938"/>
            </a:xfrm>
            <a:custGeom>
              <a:avLst/>
              <a:gdLst/>
              <a:ahLst/>
              <a:cxnLst/>
              <a:rect l="l" t="t" r="r" b="b"/>
              <a:pathLst>
                <a:path w="9035542" h="9790938">
                  <a:moveTo>
                    <a:pt x="0" y="0"/>
                  </a:moveTo>
                  <a:lnTo>
                    <a:pt x="9035542" y="0"/>
                  </a:lnTo>
                  <a:lnTo>
                    <a:pt x="9035542" y="9790938"/>
                  </a:lnTo>
                  <a:lnTo>
                    <a:pt x="0" y="9790938"/>
                  </a:lnTo>
                  <a:lnTo>
                    <a:pt x="0" y="0"/>
                  </a:lnTo>
                  <a:close/>
                </a:path>
              </a:pathLst>
            </a:custGeom>
            <a:blipFill>
              <a:blip r:embed="rId3"/>
              <a:stretch>
                <a:fillRect t="-1298" b="-1298"/>
              </a:stretch>
            </a:blipFill>
          </p:spPr>
        </p:sp>
      </p:grpSp>
      <p:sp>
        <p:nvSpPr>
          <p:cNvPr id="14" name="TextBox 14"/>
          <p:cNvSpPr txBox="1"/>
          <p:nvPr/>
        </p:nvSpPr>
        <p:spPr>
          <a:xfrm>
            <a:off x="801373" y="1399652"/>
            <a:ext cx="16230600" cy="7556447"/>
          </a:xfrm>
          <a:prstGeom prst="rect">
            <a:avLst/>
          </a:prstGeom>
        </p:spPr>
        <p:txBody>
          <a:bodyPr lIns="0" tIns="0" rIns="0" bIns="0" rtlCol="0" anchor="t">
            <a:spAutoFit/>
          </a:bodyPr>
          <a:lstStyle/>
          <a:p>
            <a:pPr algn="l">
              <a:lnSpc>
                <a:spcPts val="4865"/>
              </a:lnSpc>
            </a:pPr>
            <a:r>
              <a:rPr lang="en-US" sz="3500">
                <a:solidFill>
                  <a:srgbClr val="000000"/>
                </a:solidFill>
                <a:latin typeface="Canva Sans Bold"/>
              </a:rPr>
              <a:t>Analysis video from camera: </a:t>
            </a:r>
            <a:r>
              <a:rPr lang="en-US" sz="3500">
                <a:solidFill>
                  <a:srgbClr val="000000"/>
                </a:solidFill>
                <a:latin typeface="Canva Sans"/>
              </a:rPr>
              <a:t>Recognizing face from the input video stream using the trained machine.</a:t>
            </a:r>
          </a:p>
          <a:p>
            <a:pPr algn="l">
              <a:lnSpc>
                <a:spcPts val="4865"/>
              </a:lnSpc>
            </a:pPr>
            <a:endParaRPr lang="en-US" sz="3500">
              <a:solidFill>
                <a:srgbClr val="000000"/>
              </a:solidFill>
              <a:latin typeface="Canva Sans"/>
            </a:endParaRPr>
          </a:p>
          <a:p>
            <a:pPr algn="l">
              <a:lnSpc>
                <a:spcPts val="4865"/>
              </a:lnSpc>
            </a:pPr>
            <a:r>
              <a:rPr lang="en-US" sz="3500">
                <a:solidFill>
                  <a:srgbClr val="000000"/>
                </a:solidFill>
                <a:latin typeface="Canva Sans Bold"/>
              </a:rPr>
              <a:t>Data storing :  </a:t>
            </a:r>
            <a:r>
              <a:rPr lang="en-US" sz="3500">
                <a:solidFill>
                  <a:srgbClr val="000000"/>
                </a:solidFill>
                <a:latin typeface="Canva Sans"/>
              </a:rPr>
              <a:t>storing the information of the camera location where the recognized person present in the video into the Excel sheet/database.</a:t>
            </a:r>
          </a:p>
          <a:p>
            <a:pPr algn="l">
              <a:lnSpc>
                <a:spcPts val="4865"/>
              </a:lnSpc>
            </a:pPr>
            <a:endParaRPr lang="en-US" sz="3500">
              <a:solidFill>
                <a:srgbClr val="000000"/>
              </a:solidFill>
              <a:latin typeface="Canva Sans"/>
            </a:endParaRPr>
          </a:p>
          <a:p>
            <a:pPr algn="l">
              <a:lnSpc>
                <a:spcPts val="4865"/>
              </a:lnSpc>
            </a:pPr>
            <a:r>
              <a:rPr lang="en-US" sz="3500">
                <a:solidFill>
                  <a:srgbClr val="000000"/>
                </a:solidFill>
                <a:latin typeface="Canva Sans Bold"/>
              </a:rPr>
              <a:t>Search: </a:t>
            </a:r>
            <a:r>
              <a:rPr lang="en-US" sz="3500">
                <a:solidFill>
                  <a:srgbClr val="000000"/>
                </a:solidFill>
                <a:latin typeface="Canva Sans"/>
              </a:rPr>
              <a:t>searching required person's location by entering his unique id.</a:t>
            </a:r>
          </a:p>
          <a:p>
            <a:pPr algn="l">
              <a:lnSpc>
                <a:spcPts val="4865"/>
              </a:lnSpc>
            </a:pPr>
            <a:endParaRPr lang="en-US" sz="3500">
              <a:solidFill>
                <a:srgbClr val="000000"/>
              </a:solidFill>
              <a:latin typeface="Canva Sans"/>
            </a:endParaRPr>
          </a:p>
          <a:p>
            <a:pPr algn="l">
              <a:lnSpc>
                <a:spcPts val="4865"/>
              </a:lnSpc>
            </a:pPr>
            <a:r>
              <a:rPr lang="en-US" sz="3500">
                <a:solidFill>
                  <a:srgbClr val="000000"/>
                </a:solidFill>
                <a:latin typeface="Canva Sans Bold"/>
              </a:rPr>
              <a:t>Location reporting: </a:t>
            </a:r>
            <a:r>
              <a:rPr lang="en-US" sz="3500">
                <a:solidFill>
                  <a:srgbClr val="000000"/>
                </a:solidFill>
                <a:latin typeface="Canva Sans"/>
              </a:rPr>
              <a:t>displaying the location of the person, by fetching the location details from the Excel/database if found, else display not found.</a:t>
            </a:r>
          </a:p>
          <a:p>
            <a:pPr algn="l">
              <a:lnSpc>
                <a:spcPts val="4865"/>
              </a:lnSpc>
            </a:pPr>
            <a:endParaRPr lang="en-US" sz="3500">
              <a:solidFill>
                <a:srgbClr val="000000"/>
              </a:solidFill>
              <a:latin typeface="Canva Sans"/>
            </a:endParaRPr>
          </a:p>
          <a:p>
            <a:pPr algn="l">
              <a:lnSpc>
                <a:spcPts val="4865"/>
              </a:lnSpc>
            </a:pPr>
            <a:endParaRPr lang="en-US" sz="3500">
              <a:solidFill>
                <a:srgbClr val="000000"/>
              </a:solidFill>
              <a:latin typeface="Canva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711763" y="-2850232"/>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2700000">
            <a:off x="-4318660" y="8460554"/>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rot="-7540265">
            <a:off x="-4087867" y="4841299"/>
            <a:ext cx="7401497" cy="8229600"/>
            <a:chOff x="0" y="0"/>
            <a:chExt cx="9868663" cy="10972800"/>
          </a:xfrm>
        </p:grpSpPr>
        <p:sp>
          <p:nvSpPr>
            <p:cNvPr id="7" name="Freeform 7"/>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8" name="Group 8"/>
          <p:cNvGrpSpPr/>
          <p:nvPr/>
        </p:nvGrpSpPr>
        <p:grpSpPr>
          <a:xfrm rot="-7540265">
            <a:off x="12707381" y="-2390809"/>
            <a:ext cx="7401497" cy="8229600"/>
            <a:chOff x="0" y="0"/>
            <a:chExt cx="9868663" cy="10972800"/>
          </a:xfrm>
        </p:grpSpPr>
        <p:sp>
          <p:nvSpPr>
            <p:cNvPr id="9" name="Freeform 9"/>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10" name="Group 10"/>
          <p:cNvGrpSpPr/>
          <p:nvPr/>
        </p:nvGrpSpPr>
        <p:grpSpPr>
          <a:xfrm rot="-7540265">
            <a:off x="14135001" y="7888771"/>
            <a:ext cx="5498133" cy="6113282"/>
            <a:chOff x="0" y="0"/>
            <a:chExt cx="7330844" cy="8151043"/>
          </a:xfrm>
        </p:grpSpPr>
        <p:sp>
          <p:nvSpPr>
            <p:cNvPr id="11" name="Freeform 11"/>
            <p:cNvSpPr/>
            <p:nvPr/>
          </p:nvSpPr>
          <p:spPr>
            <a:xfrm>
              <a:off x="0" y="0"/>
              <a:ext cx="7330821" cy="8150987"/>
            </a:xfrm>
            <a:custGeom>
              <a:avLst/>
              <a:gdLst/>
              <a:ahLst/>
              <a:cxnLst/>
              <a:rect l="l" t="t" r="r" b="b"/>
              <a:pathLst>
                <a:path w="7330821" h="8150987">
                  <a:moveTo>
                    <a:pt x="0" y="0"/>
                  </a:moveTo>
                  <a:lnTo>
                    <a:pt x="7330821" y="0"/>
                  </a:lnTo>
                  <a:lnTo>
                    <a:pt x="7330821" y="8150987"/>
                  </a:lnTo>
                  <a:lnTo>
                    <a:pt x="0" y="8150987"/>
                  </a:lnTo>
                  <a:lnTo>
                    <a:pt x="0" y="0"/>
                  </a:lnTo>
                  <a:close/>
                </a:path>
              </a:pathLst>
            </a:custGeom>
            <a:blipFill>
              <a:blip r:embed="rId3"/>
              <a:stretch>
                <a:fillRect l="-6" r="-6"/>
              </a:stretch>
            </a:blipFill>
          </p:spPr>
        </p:sp>
      </p:grpSp>
      <p:grpSp>
        <p:nvGrpSpPr>
          <p:cNvPr id="12" name="Group 12"/>
          <p:cNvGrpSpPr/>
          <p:nvPr/>
        </p:nvGrpSpPr>
        <p:grpSpPr>
          <a:xfrm rot="2518441">
            <a:off x="-2873407" y="-3865925"/>
            <a:ext cx="6776689" cy="7343183"/>
            <a:chOff x="0" y="0"/>
            <a:chExt cx="9035585" cy="9790911"/>
          </a:xfrm>
        </p:grpSpPr>
        <p:sp>
          <p:nvSpPr>
            <p:cNvPr id="13" name="Freeform 13"/>
            <p:cNvSpPr/>
            <p:nvPr/>
          </p:nvSpPr>
          <p:spPr>
            <a:xfrm>
              <a:off x="0" y="0"/>
              <a:ext cx="9035542" cy="9790938"/>
            </a:xfrm>
            <a:custGeom>
              <a:avLst/>
              <a:gdLst/>
              <a:ahLst/>
              <a:cxnLst/>
              <a:rect l="l" t="t" r="r" b="b"/>
              <a:pathLst>
                <a:path w="9035542" h="9790938">
                  <a:moveTo>
                    <a:pt x="0" y="0"/>
                  </a:moveTo>
                  <a:lnTo>
                    <a:pt x="9035542" y="0"/>
                  </a:lnTo>
                  <a:lnTo>
                    <a:pt x="9035542" y="9790938"/>
                  </a:lnTo>
                  <a:lnTo>
                    <a:pt x="0" y="9790938"/>
                  </a:lnTo>
                  <a:lnTo>
                    <a:pt x="0" y="0"/>
                  </a:lnTo>
                  <a:close/>
                </a:path>
              </a:pathLst>
            </a:custGeom>
            <a:blipFill>
              <a:blip r:embed="rId3"/>
              <a:stretch>
                <a:fillRect t="-1298" b="-1298"/>
              </a:stretch>
            </a:blipFill>
          </p:spPr>
        </p:sp>
      </p:grpSp>
      <p:sp>
        <p:nvSpPr>
          <p:cNvPr id="14" name="TextBox 14"/>
          <p:cNvSpPr txBox="1"/>
          <p:nvPr/>
        </p:nvSpPr>
        <p:spPr>
          <a:xfrm>
            <a:off x="838200" y="1468312"/>
            <a:ext cx="16230600" cy="6841104"/>
          </a:xfrm>
          <a:prstGeom prst="rect">
            <a:avLst/>
          </a:prstGeom>
        </p:spPr>
        <p:txBody>
          <a:bodyPr lIns="0" tIns="0" rIns="0" bIns="0" rtlCol="0" anchor="t">
            <a:spAutoFit/>
          </a:bodyPr>
          <a:lstStyle/>
          <a:p>
            <a:pPr algn="l">
              <a:lnSpc>
                <a:spcPts val="4865"/>
              </a:lnSpc>
            </a:pPr>
            <a:endParaRPr lang="en-US" sz="2600" b="1" dirty="0">
              <a:solidFill>
                <a:srgbClr val="000000"/>
              </a:solidFill>
              <a:latin typeface="Canva Sans"/>
            </a:endParaRPr>
          </a:p>
          <a:p>
            <a:pPr algn="l">
              <a:lnSpc>
                <a:spcPts val="4865"/>
              </a:lnSpc>
            </a:pPr>
            <a:r>
              <a:rPr lang="en-US" sz="2600" b="1" dirty="0">
                <a:solidFill>
                  <a:srgbClr val="000000"/>
                </a:solidFill>
                <a:latin typeface="Canva Sans"/>
              </a:rPr>
              <a:t>Flask: </a:t>
            </a:r>
            <a:r>
              <a:rPr lang="en-US" sz="2600" dirty="0">
                <a:solidFill>
                  <a:srgbClr val="000000"/>
                </a:solidFill>
                <a:latin typeface="Canva Sans"/>
              </a:rPr>
              <a:t>Flask is a micro web framework written in Python. It's used here to create the web application that serves the attendance management system.</a:t>
            </a:r>
          </a:p>
          <a:p>
            <a:pPr algn="l">
              <a:lnSpc>
                <a:spcPts val="4865"/>
              </a:lnSpc>
            </a:pPr>
            <a:endParaRPr lang="en-US" sz="2600" dirty="0">
              <a:solidFill>
                <a:srgbClr val="000000"/>
              </a:solidFill>
              <a:latin typeface="Canva Sans"/>
            </a:endParaRPr>
          </a:p>
          <a:p>
            <a:pPr algn="l">
              <a:lnSpc>
                <a:spcPts val="4865"/>
              </a:lnSpc>
            </a:pPr>
            <a:r>
              <a:rPr lang="en-US" sz="2600" b="1" dirty="0">
                <a:solidFill>
                  <a:srgbClr val="000000"/>
                </a:solidFill>
                <a:latin typeface="Canva Sans"/>
              </a:rPr>
              <a:t>OpenCV (cv2): </a:t>
            </a:r>
            <a:r>
              <a:rPr lang="en-US" sz="2600" dirty="0">
                <a:solidFill>
                  <a:srgbClr val="000000"/>
                </a:solidFill>
                <a:latin typeface="Canva Sans"/>
              </a:rPr>
              <a:t>OpenCV is a popular library for computer vision tasks. It's used extensively for capturing video frames, resizing frames, drawing rectangles and text on frames, and displaying frames.</a:t>
            </a:r>
          </a:p>
          <a:p>
            <a:pPr algn="l">
              <a:lnSpc>
                <a:spcPts val="4865"/>
              </a:lnSpc>
            </a:pPr>
            <a:r>
              <a:rPr lang="en-US" sz="2600" b="1" dirty="0" err="1">
                <a:solidFill>
                  <a:srgbClr val="000000"/>
                </a:solidFill>
                <a:latin typeface="Canva Sans"/>
              </a:rPr>
              <a:t>face_recognition</a:t>
            </a:r>
            <a:r>
              <a:rPr lang="en-US" sz="2600" b="1" dirty="0">
                <a:solidFill>
                  <a:srgbClr val="000000"/>
                </a:solidFill>
                <a:latin typeface="Canva Sans"/>
              </a:rPr>
              <a:t>: </a:t>
            </a:r>
            <a:r>
              <a:rPr lang="en-US" sz="2600" dirty="0">
                <a:solidFill>
                  <a:srgbClr val="000000"/>
                </a:solidFill>
                <a:latin typeface="Canva Sans"/>
              </a:rPr>
              <a:t>The </a:t>
            </a:r>
            <a:r>
              <a:rPr lang="en-US" sz="2600" dirty="0" err="1">
                <a:solidFill>
                  <a:srgbClr val="000000"/>
                </a:solidFill>
                <a:latin typeface="Canva Sans"/>
              </a:rPr>
              <a:t>face_recognition</a:t>
            </a:r>
            <a:r>
              <a:rPr lang="en-US" sz="2600" dirty="0">
                <a:solidFill>
                  <a:srgbClr val="000000"/>
                </a:solidFill>
                <a:latin typeface="Canva Sans"/>
              </a:rPr>
              <a:t> library is built on top of </a:t>
            </a:r>
            <a:r>
              <a:rPr lang="en-US" sz="2600" dirty="0" err="1">
                <a:solidFill>
                  <a:srgbClr val="000000"/>
                </a:solidFill>
                <a:latin typeface="Canva Sans"/>
              </a:rPr>
              <a:t>dlib</a:t>
            </a:r>
            <a:r>
              <a:rPr lang="en-US" sz="2600" dirty="0">
                <a:solidFill>
                  <a:srgbClr val="000000"/>
                </a:solidFill>
                <a:latin typeface="Canva Sans"/>
              </a:rPr>
              <a:t> and is used for face recognition tasks. It's employed here to recognize faces in the video stream. The library utilizes the HOG (Histogram of Oriented Gradients) algorithm for face detection and the </a:t>
            </a:r>
            <a:r>
              <a:rPr lang="en-US" sz="2600" dirty="0" err="1">
                <a:solidFill>
                  <a:srgbClr val="000000"/>
                </a:solidFill>
                <a:latin typeface="Canva Sans"/>
              </a:rPr>
              <a:t>dlib</a:t>
            </a:r>
            <a:r>
              <a:rPr lang="en-US" sz="2600" dirty="0">
                <a:solidFill>
                  <a:srgbClr val="000000"/>
                </a:solidFill>
                <a:latin typeface="Canva Sans"/>
              </a:rPr>
              <a:t> library for face recognition.</a:t>
            </a:r>
          </a:p>
        </p:txBody>
      </p:sp>
      <p:sp>
        <p:nvSpPr>
          <p:cNvPr id="17" name="TextBox 16">
            <a:extLst>
              <a:ext uri="{FF2B5EF4-FFF2-40B4-BE49-F238E27FC236}">
                <a16:creationId xmlns:a16="http://schemas.microsoft.com/office/drawing/2014/main" id="{4DA09195-5F4E-FDBD-336A-38C4B7BD2732}"/>
              </a:ext>
            </a:extLst>
          </p:cNvPr>
          <p:cNvSpPr txBox="1"/>
          <p:nvPr/>
        </p:nvSpPr>
        <p:spPr>
          <a:xfrm>
            <a:off x="4191000" y="509374"/>
            <a:ext cx="7696200" cy="830997"/>
          </a:xfrm>
          <a:prstGeom prst="rect">
            <a:avLst/>
          </a:prstGeom>
          <a:noFill/>
        </p:spPr>
        <p:txBody>
          <a:bodyPr wrap="square" rtlCol="0">
            <a:spAutoFit/>
          </a:bodyPr>
          <a:lstStyle/>
          <a:p>
            <a:r>
              <a:rPr lang="en-US" sz="4800" b="1" dirty="0"/>
              <a:t>Libraries and Framework</a:t>
            </a:r>
            <a:endParaRPr lang="en-IN" sz="4800" b="1" dirty="0"/>
          </a:p>
        </p:txBody>
      </p:sp>
    </p:spTree>
    <p:extLst>
      <p:ext uri="{BB962C8B-B14F-4D97-AF65-F5344CB8AC3E}">
        <p14:creationId xmlns:p14="http://schemas.microsoft.com/office/powerpoint/2010/main" val="1937885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711763" y="-2850232"/>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2700000">
            <a:off x="-4318660" y="8460554"/>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rot="-7540265">
            <a:off x="-4087867" y="4841299"/>
            <a:ext cx="7401497" cy="8229600"/>
            <a:chOff x="0" y="0"/>
            <a:chExt cx="9868663" cy="10972800"/>
          </a:xfrm>
        </p:grpSpPr>
        <p:sp>
          <p:nvSpPr>
            <p:cNvPr id="7" name="Freeform 7"/>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8" name="Group 8"/>
          <p:cNvGrpSpPr/>
          <p:nvPr/>
        </p:nvGrpSpPr>
        <p:grpSpPr>
          <a:xfrm rot="-7540265">
            <a:off x="12707381" y="-2390809"/>
            <a:ext cx="7401497" cy="8229600"/>
            <a:chOff x="0" y="0"/>
            <a:chExt cx="9868663" cy="10972800"/>
          </a:xfrm>
        </p:grpSpPr>
        <p:sp>
          <p:nvSpPr>
            <p:cNvPr id="9" name="Freeform 9"/>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10" name="Group 10"/>
          <p:cNvGrpSpPr/>
          <p:nvPr/>
        </p:nvGrpSpPr>
        <p:grpSpPr>
          <a:xfrm rot="-7540265">
            <a:off x="14135001" y="7888771"/>
            <a:ext cx="5498133" cy="6113282"/>
            <a:chOff x="0" y="0"/>
            <a:chExt cx="7330844" cy="8151043"/>
          </a:xfrm>
        </p:grpSpPr>
        <p:sp>
          <p:nvSpPr>
            <p:cNvPr id="11" name="Freeform 11"/>
            <p:cNvSpPr/>
            <p:nvPr/>
          </p:nvSpPr>
          <p:spPr>
            <a:xfrm>
              <a:off x="0" y="0"/>
              <a:ext cx="7330821" cy="8150987"/>
            </a:xfrm>
            <a:custGeom>
              <a:avLst/>
              <a:gdLst/>
              <a:ahLst/>
              <a:cxnLst/>
              <a:rect l="l" t="t" r="r" b="b"/>
              <a:pathLst>
                <a:path w="7330821" h="8150987">
                  <a:moveTo>
                    <a:pt x="0" y="0"/>
                  </a:moveTo>
                  <a:lnTo>
                    <a:pt x="7330821" y="0"/>
                  </a:lnTo>
                  <a:lnTo>
                    <a:pt x="7330821" y="8150987"/>
                  </a:lnTo>
                  <a:lnTo>
                    <a:pt x="0" y="8150987"/>
                  </a:lnTo>
                  <a:lnTo>
                    <a:pt x="0" y="0"/>
                  </a:lnTo>
                  <a:close/>
                </a:path>
              </a:pathLst>
            </a:custGeom>
            <a:blipFill>
              <a:blip r:embed="rId3"/>
              <a:stretch>
                <a:fillRect l="-6" r="-6"/>
              </a:stretch>
            </a:blipFill>
          </p:spPr>
        </p:sp>
      </p:grpSp>
      <p:grpSp>
        <p:nvGrpSpPr>
          <p:cNvPr id="12" name="Group 12"/>
          <p:cNvGrpSpPr/>
          <p:nvPr/>
        </p:nvGrpSpPr>
        <p:grpSpPr>
          <a:xfrm rot="2518441">
            <a:off x="-2873407" y="-3865925"/>
            <a:ext cx="6776689" cy="7343183"/>
            <a:chOff x="0" y="0"/>
            <a:chExt cx="9035585" cy="9790911"/>
          </a:xfrm>
        </p:grpSpPr>
        <p:sp>
          <p:nvSpPr>
            <p:cNvPr id="13" name="Freeform 13"/>
            <p:cNvSpPr/>
            <p:nvPr/>
          </p:nvSpPr>
          <p:spPr>
            <a:xfrm>
              <a:off x="0" y="0"/>
              <a:ext cx="9035542" cy="9790938"/>
            </a:xfrm>
            <a:custGeom>
              <a:avLst/>
              <a:gdLst/>
              <a:ahLst/>
              <a:cxnLst/>
              <a:rect l="l" t="t" r="r" b="b"/>
              <a:pathLst>
                <a:path w="9035542" h="9790938">
                  <a:moveTo>
                    <a:pt x="0" y="0"/>
                  </a:moveTo>
                  <a:lnTo>
                    <a:pt x="9035542" y="0"/>
                  </a:lnTo>
                  <a:lnTo>
                    <a:pt x="9035542" y="9790938"/>
                  </a:lnTo>
                  <a:lnTo>
                    <a:pt x="0" y="9790938"/>
                  </a:lnTo>
                  <a:lnTo>
                    <a:pt x="0" y="0"/>
                  </a:lnTo>
                  <a:close/>
                </a:path>
              </a:pathLst>
            </a:custGeom>
            <a:blipFill>
              <a:blip r:embed="rId3"/>
              <a:stretch>
                <a:fillRect t="-1298" b="-1298"/>
              </a:stretch>
            </a:blipFill>
          </p:spPr>
        </p:sp>
      </p:grpSp>
      <p:sp>
        <p:nvSpPr>
          <p:cNvPr id="14" name="TextBox 14"/>
          <p:cNvSpPr txBox="1"/>
          <p:nvPr/>
        </p:nvSpPr>
        <p:spPr>
          <a:xfrm>
            <a:off x="996684" y="2665514"/>
            <a:ext cx="16230600" cy="6212726"/>
          </a:xfrm>
          <a:prstGeom prst="rect">
            <a:avLst/>
          </a:prstGeom>
        </p:spPr>
        <p:txBody>
          <a:bodyPr lIns="0" tIns="0" rIns="0" bIns="0" rtlCol="0" anchor="t">
            <a:spAutoFit/>
          </a:bodyPr>
          <a:lstStyle/>
          <a:p>
            <a:pPr algn="just">
              <a:lnSpc>
                <a:spcPts val="4865"/>
              </a:lnSpc>
            </a:pPr>
            <a:r>
              <a:rPr lang="en-US" sz="2600" b="1" dirty="0">
                <a:solidFill>
                  <a:srgbClr val="000000"/>
                </a:solidFill>
                <a:latin typeface="Canva Sans"/>
              </a:rPr>
              <a:t>MySQL Connector (</a:t>
            </a:r>
            <a:r>
              <a:rPr lang="en-US" sz="2600" b="1" dirty="0" err="1">
                <a:solidFill>
                  <a:srgbClr val="000000"/>
                </a:solidFill>
                <a:latin typeface="Canva Sans"/>
              </a:rPr>
              <a:t>mysql.connector</a:t>
            </a:r>
            <a:r>
              <a:rPr lang="en-US" sz="2600" b="1" dirty="0">
                <a:solidFill>
                  <a:srgbClr val="000000"/>
                </a:solidFill>
                <a:latin typeface="Canva Sans"/>
              </a:rPr>
              <a:t>) : </a:t>
            </a:r>
            <a:r>
              <a:rPr lang="en-US" sz="2600" dirty="0">
                <a:solidFill>
                  <a:srgbClr val="000000"/>
                </a:solidFill>
                <a:latin typeface="Canva Sans"/>
              </a:rPr>
              <a:t>This library is used to establish a connection to the MySQL database where student and attendance data are stored.</a:t>
            </a:r>
          </a:p>
          <a:p>
            <a:pPr algn="just">
              <a:lnSpc>
                <a:spcPts val="4865"/>
              </a:lnSpc>
            </a:pPr>
            <a:endParaRPr lang="en-US" sz="2600" dirty="0">
              <a:solidFill>
                <a:srgbClr val="000000"/>
              </a:solidFill>
              <a:latin typeface="Canva Sans"/>
            </a:endParaRPr>
          </a:p>
          <a:p>
            <a:pPr algn="just">
              <a:lnSpc>
                <a:spcPts val="4865"/>
              </a:lnSpc>
            </a:pPr>
            <a:r>
              <a:rPr lang="en-US" sz="2600" b="1" dirty="0">
                <a:solidFill>
                  <a:srgbClr val="000000"/>
                </a:solidFill>
                <a:latin typeface="Canva Sans"/>
              </a:rPr>
              <a:t>Threading: </a:t>
            </a:r>
            <a:r>
              <a:rPr lang="en-US" sz="2600" dirty="0">
                <a:solidFill>
                  <a:srgbClr val="000000"/>
                </a:solidFill>
                <a:latin typeface="Canva Sans"/>
              </a:rPr>
              <a:t>Threading is utilized to process video streams from multiple cameras concurrently. This allows the system to recognize faces and log attendance simultaneously from different camera sources.</a:t>
            </a:r>
          </a:p>
          <a:p>
            <a:pPr algn="just">
              <a:lnSpc>
                <a:spcPts val="4865"/>
              </a:lnSpc>
            </a:pPr>
            <a:endParaRPr lang="en-US" sz="2600" dirty="0">
              <a:solidFill>
                <a:srgbClr val="000000"/>
              </a:solidFill>
              <a:latin typeface="Canva Sans"/>
            </a:endParaRPr>
          </a:p>
          <a:p>
            <a:pPr algn="just">
              <a:lnSpc>
                <a:spcPts val="4865"/>
              </a:lnSpc>
            </a:pPr>
            <a:r>
              <a:rPr lang="en-US" sz="2600" b="1" dirty="0">
                <a:solidFill>
                  <a:srgbClr val="000000"/>
                </a:solidFill>
                <a:latin typeface="Canva Sans"/>
              </a:rPr>
              <a:t>Datetime (datetime) : </a:t>
            </a:r>
            <a:r>
              <a:rPr lang="en-US" sz="2600" dirty="0">
                <a:solidFill>
                  <a:srgbClr val="000000"/>
                </a:solidFill>
                <a:latin typeface="Canva Sans"/>
              </a:rPr>
              <a:t>The datetime module is used for handling date and time information. It's employed here to manage timestamps for attendance logging and to define recognition and rest periods.</a:t>
            </a:r>
          </a:p>
        </p:txBody>
      </p:sp>
      <p:sp>
        <p:nvSpPr>
          <p:cNvPr id="17" name="TextBox 16">
            <a:extLst>
              <a:ext uri="{FF2B5EF4-FFF2-40B4-BE49-F238E27FC236}">
                <a16:creationId xmlns:a16="http://schemas.microsoft.com/office/drawing/2014/main" id="{4DA09195-5F4E-FDBD-336A-38C4B7BD2732}"/>
              </a:ext>
            </a:extLst>
          </p:cNvPr>
          <p:cNvSpPr txBox="1"/>
          <p:nvPr/>
        </p:nvSpPr>
        <p:spPr>
          <a:xfrm>
            <a:off x="4439236" y="621557"/>
            <a:ext cx="6843931" cy="830997"/>
          </a:xfrm>
          <a:prstGeom prst="rect">
            <a:avLst/>
          </a:prstGeom>
          <a:noFill/>
        </p:spPr>
        <p:txBody>
          <a:bodyPr wrap="square" rtlCol="0">
            <a:spAutoFit/>
          </a:bodyPr>
          <a:lstStyle/>
          <a:p>
            <a:r>
              <a:rPr lang="en-US" sz="4800" b="1" dirty="0"/>
              <a:t>Libraries and Framework</a:t>
            </a:r>
            <a:endParaRPr lang="en-IN" sz="4800" b="1" dirty="0"/>
          </a:p>
        </p:txBody>
      </p:sp>
    </p:spTree>
    <p:extLst>
      <p:ext uri="{BB962C8B-B14F-4D97-AF65-F5344CB8AC3E}">
        <p14:creationId xmlns:p14="http://schemas.microsoft.com/office/powerpoint/2010/main" val="1563221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a:off x="5443252" y="-5995112"/>
            <a:ext cx="7401497" cy="8229600"/>
            <a:chOff x="0" y="0"/>
            <a:chExt cx="9868663" cy="10972800"/>
          </a:xfrm>
        </p:grpSpPr>
        <p:sp>
          <p:nvSpPr>
            <p:cNvPr id="3" name="Freeform 3"/>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2"/>
              <a:stretch>
                <a:fillRect l="-6" r="-6"/>
              </a:stretch>
            </a:blipFill>
          </p:spPr>
        </p:sp>
      </p:grpSp>
      <p:grpSp>
        <p:nvGrpSpPr>
          <p:cNvPr id="4" name="Group 4"/>
          <p:cNvGrpSpPr/>
          <p:nvPr/>
        </p:nvGrpSpPr>
        <p:grpSpPr>
          <a:xfrm rot="622607">
            <a:off x="1489374" y="-1502032"/>
            <a:ext cx="4537396" cy="3712415"/>
            <a:chOff x="0" y="0"/>
            <a:chExt cx="6049861" cy="4949887"/>
          </a:xfrm>
        </p:grpSpPr>
        <p:sp>
          <p:nvSpPr>
            <p:cNvPr id="5" name="Freeform 5"/>
            <p:cNvSpPr/>
            <p:nvPr/>
          </p:nvSpPr>
          <p:spPr>
            <a:xfrm>
              <a:off x="0" y="0"/>
              <a:ext cx="6049899" cy="4949825"/>
            </a:xfrm>
            <a:custGeom>
              <a:avLst/>
              <a:gdLst/>
              <a:ahLst/>
              <a:cxnLst/>
              <a:rect l="l" t="t" r="r" b="b"/>
              <a:pathLst>
                <a:path w="6049899" h="4949825">
                  <a:moveTo>
                    <a:pt x="0" y="0"/>
                  </a:moveTo>
                  <a:lnTo>
                    <a:pt x="6049899" y="0"/>
                  </a:lnTo>
                  <a:lnTo>
                    <a:pt x="6049899" y="4949825"/>
                  </a:lnTo>
                  <a:lnTo>
                    <a:pt x="0" y="4949825"/>
                  </a:lnTo>
                  <a:lnTo>
                    <a:pt x="0" y="0"/>
                  </a:lnTo>
                  <a:close/>
                </a:path>
              </a:pathLst>
            </a:custGeom>
            <a:blipFill>
              <a:blip r:embed="rId3"/>
              <a:stretch>
                <a:fillRect l="-34" r="-34" b="-1"/>
              </a:stretch>
            </a:blipFill>
          </p:spPr>
        </p:sp>
      </p:grpSp>
      <p:grpSp>
        <p:nvGrpSpPr>
          <p:cNvPr id="6" name="Group 6"/>
          <p:cNvGrpSpPr/>
          <p:nvPr/>
        </p:nvGrpSpPr>
        <p:grpSpPr>
          <a:xfrm rot="-10706800">
            <a:off x="-2938328" y="-4178034"/>
            <a:ext cx="9152475" cy="8229600"/>
            <a:chOff x="0" y="0"/>
            <a:chExt cx="12203300" cy="10972800"/>
          </a:xfrm>
        </p:grpSpPr>
        <p:sp>
          <p:nvSpPr>
            <p:cNvPr id="7" name="Freeform 7"/>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4"/>
              <a:stretch>
                <a:fillRect l="-5" r="-5"/>
              </a:stretch>
            </a:blipFill>
          </p:spPr>
        </p:sp>
      </p:grpSp>
      <p:grpSp>
        <p:nvGrpSpPr>
          <p:cNvPr id="8" name="Group 8"/>
          <p:cNvGrpSpPr/>
          <p:nvPr/>
        </p:nvGrpSpPr>
        <p:grpSpPr>
          <a:xfrm>
            <a:off x="-3643425" y="-859705"/>
            <a:ext cx="7401497" cy="8229600"/>
            <a:chOff x="0" y="0"/>
            <a:chExt cx="9868663" cy="10972800"/>
          </a:xfrm>
        </p:grpSpPr>
        <p:sp>
          <p:nvSpPr>
            <p:cNvPr id="9" name="Freeform 9"/>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2"/>
              <a:stretch>
                <a:fillRect l="-6" r="-6"/>
              </a:stretch>
            </a:blipFill>
          </p:spPr>
        </p:sp>
      </p:grpSp>
      <p:sp>
        <p:nvSpPr>
          <p:cNvPr id="10" name="TextBox 10"/>
          <p:cNvSpPr txBox="1"/>
          <p:nvPr/>
        </p:nvSpPr>
        <p:spPr>
          <a:xfrm>
            <a:off x="1358247" y="893254"/>
            <a:ext cx="4965760" cy="2305050"/>
          </a:xfrm>
          <a:prstGeom prst="rect">
            <a:avLst/>
          </a:prstGeom>
        </p:spPr>
        <p:txBody>
          <a:bodyPr lIns="0" tIns="0" rIns="0" bIns="0" rtlCol="0" anchor="t">
            <a:spAutoFit/>
          </a:bodyPr>
          <a:lstStyle/>
          <a:p>
            <a:pPr algn="l">
              <a:lnSpc>
                <a:spcPts val="9000"/>
              </a:lnSpc>
            </a:pPr>
            <a:r>
              <a:rPr lang="en-US" sz="7500">
                <a:solidFill>
                  <a:srgbClr val="273384"/>
                </a:solidFill>
                <a:latin typeface="Eczar Bold"/>
              </a:rPr>
              <a:t>Data flow diagram </a:t>
            </a:r>
          </a:p>
        </p:txBody>
      </p:sp>
      <p:grpSp>
        <p:nvGrpSpPr>
          <p:cNvPr id="11" name="Group 11"/>
          <p:cNvGrpSpPr/>
          <p:nvPr/>
        </p:nvGrpSpPr>
        <p:grpSpPr>
          <a:xfrm>
            <a:off x="-3700748" y="5735928"/>
            <a:ext cx="7401497" cy="8229600"/>
            <a:chOff x="0" y="0"/>
            <a:chExt cx="9868663" cy="10972800"/>
          </a:xfrm>
        </p:grpSpPr>
        <p:sp>
          <p:nvSpPr>
            <p:cNvPr id="12" name="Freeform 12"/>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2"/>
              <a:stretch>
                <a:fillRect l="-6" r="-6"/>
              </a:stretch>
            </a:blipFill>
          </p:spPr>
        </p:sp>
      </p:grpSp>
      <p:grpSp>
        <p:nvGrpSpPr>
          <p:cNvPr id="13" name="Group 13"/>
          <p:cNvGrpSpPr/>
          <p:nvPr/>
        </p:nvGrpSpPr>
        <p:grpSpPr>
          <a:xfrm rot="-6529307">
            <a:off x="3025885" y="7415341"/>
            <a:ext cx="7401497" cy="8229600"/>
            <a:chOff x="0" y="0"/>
            <a:chExt cx="9868663" cy="10972800"/>
          </a:xfrm>
        </p:grpSpPr>
        <p:sp>
          <p:nvSpPr>
            <p:cNvPr id="14" name="Freeform 14"/>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2"/>
              <a:stretch>
                <a:fillRect l="-6" r="-6"/>
              </a:stretch>
            </a:blipFill>
          </p:spPr>
        </p:sp>
      </p:grpSp>
      <p:sp>
        <p:nvSpPr>
          <p:cNvPr id="15" name="Freeform 15"/>
          <p:cNvSpPr/>
          <p:nvPr/>
        </p:nvSpPr>
        <p:spPr>
          <a:xfrm>
            <a:off x="5405871" y="2221542"/>
            <a:ext cx="12271319" cy="6652880"/>
          </a:xfrm>
          <a:custGeom>
            <a:avLst/>
            <a:gdLst/>
            <a:ahLst/>
            <a:cxnLst/>
            <a:rect l="l" t="t" r="r" b="b"/>
            <a:pathLst>
              <a:path w="12271319" h="6652880">
                <a:moveTo>
                  <a:pt x="0" y="0"/>
                </a:moveTo>
                <a:lnTo>
                  <a:pt x="12271319" y="0"/>
                </a:lnTo>
                <a:lnTo>
                  <a:pt x="12271319" y="6652880"/>
                </a:lnTo>
                <a:lnTo>
                  <a:pt x="0" y="6652880"/>
                </a:lnTo>
                <a:lnTo>
                  <a:pt x="0" y="0"/>
                </a:lnTo>
                <a:close/>
              </a:path>
            </a:pathLst>
          </a:custGeom>
          <a:blipFill>
            <a:blip r:embed="rId5"/>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901383">
            <a:off x="1724421" y="-1609165"/>
            <a:ext cx="4102262" cy="3356396"/>
            <a:chOff x="0" y="0"/>
            <a:chExt cx="5469683" cy="4475195"/>
          </a:xfrm>
        </p:grpSpPr>
        <p:sp>
          <p:nvSpPr>
            <p:cNvPr id="3" name="Freeform 3"/>
            <p:cNvSpPr/>
            <p:nvPr/>
          </p:nvSpPr>
          <p:spPr>
            <a:xfrm>
              <a:off x="0" y="0"/>
              <a:ext cx="5469636" cy="4475226"/>
            </a:xfrm>
            <a:custGeom>
              <a:avLst/>
              <a:gdLst/>
              <a:ahLst/>
              <a:cxnLst/>
              <a:rect l="l" t="t" r="r" b="b"/>
              <a:pathLst>
                <a:path w="5469636" h="4475226">
                  <a:moveTo>
                    <a:pt x="0" y="0"/>
                  </a:moveTo>
                  <a:lnTo>
                    <a:pt x="5469636" y="0"/>
                  </a:lnTo>
                  <a:lnTo>
                    <a:pt x="5469636" y="4475226"/>
                  </a:lnTo>
                  <a:lnTo>
                    <a:pt x="0" y="4475226"/>
                  </a:lnTo>
                  <a:lnTo>
                    <a:pt x="0" y="0"/>
                  </a:lnTo>
                  <a:close/>
                </a:path>
              </a:pathLst>
            </a:custGeom>
            <a:blipFill>
              <a:blip r:embed="rId2"/>
              <a:stretch>
                <a:fillRect t="-51" b="-50"/>
              </a:stretch>
            </a:blipFill>
          </p:spPr>
        </p:sp>
      </p:grpSp>
      <p:grpSp>
        <p:nvGrpSpPr>
          <p:cNvPr id="4" name="Group 4"/>
          <p:cNvGrpSpPr/>
          <p:nvPr/>
        </p:nvGrpSpPr>
        <p:grpSpPr>
          <a:xfrm rot="-4532133">
            <a:off x="-4783861" y="-1691642"/>
            <a:ext cx="8704023" cy="7826367"/>
            <a:chOff x="0" y="0"/>
            <a:chExt cx="11605364" cy="10435156"/>
          </a:xfrm>
        </p:grpSpPr>
        <p:sp>
          <p:nvSpPr>
            <p:cNvPr id="5" name="Freeform 5"/>
            <p:cNvSpPr/>
            <p:nvPr/>
          </p:nvSpPr>
          <p:spPr>
            <a:xfrm>
              <a:off x="0" y="0"/>
              <a:ext cx="11605387" cy="10435209"/>
            </a:xfrm>
            <a:custGeom>
              <a:avLst/>
              <a:gdLst/>
              <a:ahLst/>
              <a:cxnLst/>
              <a:rect l="l" t="t" r="r" b="b"/>
              <a:pathLst>
                <a:path w="11605387" h="10435209">
                  <a:moveTo>
                    <a:pt x="0" y="0"/>
                  </a:moveTo>
                  <a:lnTo>
                    <a:pt x="11605387" y="0"/>
                  </a:lnTo>
                  <a:lnTo>
                    <a:pt x="11605387" y="10435209"/>
                  </a:lnTo>
                  <a:lnTo>
                    <a:pt x="0" y="10435209"/>
                  </a:lnTo>
                  <a:lnTo>
                    <a:pt x="0" y="0"/>
                  </a:lnTo>
                  <a:close/>
                </a:path>
              </a:pathLst>
            </a:custGeom>
            <a:blipFill>
              <a:blip r:embed="rId3"/>
              <a:stretch>
                <a:fillRect l="-5" r="-5"/>
              </a:stretch>
            </a:blipFill>
          </p:spPr>
        </p:sp>
      </p:grpSp>
      <p:grpSp>
        <p:nvGrpSpPr>
          <p:cNvPr id="6" name="Group 6"/>
          <p:cNvGrpSpPr/>
          <p:nvPr/>
        </p:nvGrpSpPr>
        <p:grpSpPr>
          <a:xfrm rot="901383">
            <a:off x="2542711" y="9171968"/>
            <a:ext cx="4102262" cy="3356396"/>
            <a:chOff x="0" y="0"/>
            <a:chExt cx="5469683" cy="4475195"/>
          </a:xfrm>
        </p:grpSpPr>
        <p:sp>
          <p:nvSpPr>
            <p:cNvPr id="7" name="Freeform 7"/>
            <p:cNvSpPr/>
            <p:nvPr/>
          </p:nvSpPr>
          <p:spPr>
            <a:xfrm>
              <a:off x="0" y="0"/>
              <a:ext cx="5469636" cy="4475226"/>
            </a:xfrm>
            <a:custGeom>
              <a:avLst/>
              <a:gdLst/>
              <a:ahLst/>
              <a:cxnLst/>
              <a:rect l="l" t="t" r="r" b="b"/>
              <a:pathLst>
                <a:path w="5469636" h="4475226">
                  <a:moveTo>
                    <a:pt x="0" y="0"/>
                  </a:moveTo>
                  <a:lnTo>
                    <a:pt x="5469636" y="0"/>
                  </a:lnTo>
                  <a:lnTo>
                    <a:pt x="5469636" y="4475226"/>
                  </a:lnTo>
                  <a:lnTo>
                    <a:pt x="0" y="4475226"/>
                  </a:lnTo>
                  <a:lnTo>
                    <a:pt x="0" y="0"/>
                  </a:lnTo>
                  <a:close/>
                </a:path>
              </a:pathLst>
            </a:custGeom>
            <a:blipFill>
              <a:blip r:embed="rId2"/>
              <a:stretch>
                <a:fillRect t="-51" b="-50"/>
              </a:stretch>
            </a:blipFill>
          </p:spPr>
        </p:sp>
      </p:grpSp>
      <p:grpSp>
        <p:nvGrpSpPr>
          <p:cNvPr id="8" name="Group 8"/>
          <p:cNvGrpSpPr/>
          <p:nvPr/>
        </p:nvGrpSpPr>
        <p:grpSpPr>
          <a:xfrm rot="5518251">
            <a:off x="-3676981" y="4152734"/>
            <a:ext cx="8704023" cy="7826367"/>
            <a:chOff x="0" y="0"/>
            <a:chExt cx="11605364" cy="10435156"/>
          </a:xfrm>
        </p:grpSpPr>
        <p:sp>
          <p:nvSpPr>
            <p:cNvPr id="9" name="Freeform 9"/>
            <p:cNvSpPr/>
            <p:nvPr/>
          </p:nvSpPr>
          <p:spPr>
            <a:xfrm>
              <a:off x="0" y="0"/>
              <a:ext cx="11605387" cy="10435209"/>
            </a:xfrm>
            <a:custGeom>
              <a:avLst/>
              <a:gdLst/>
              <a:ahLst/>
              <a:cxnLst/>
              <a:rect l="l" t="t" r="r" b="b"/>
              <a:pathLst>
                <a:path w="11605387" h="10435209">
                  <a:moveTo>
                    <a:pt x="0" y="0"/>
                  </a:moveTo>
                  <a:lnTo>
                    <a:pt x="11605387" y="0"/>
                  </a:lnTo>
                  <a:lnTo>
                    <a:pt x="11605387" y="10435209"/>
                  </a:lnTo>
                  <a:lnTo>
                    <a:pt x="0" y="10435209"/>
                  </a:lnTo>
                  <a:lnTo>
                    <a:pt x="0" y="0"/>
                  </a:lnTo>
                  <a:close/>
                </a:path>
              </a:pathLst>
            </a:custGeom>
            <a:blipFill>
              <a:blip r:embed="rId3"/>
              <a:stretch>
                <a:fillRect l="-5" r="-5"/>
              </a:stretch>
            </a:blipFill>
          </p:spPr>
        </p:sp>
      </p:grpSp>
      <p:grpSp>
        <p:nvGrpSpPr>
          <p:cNvPr id="10" name="Group 10"/>
          <p:cNvGrpSpPr/>
          <p:nvPr/>
        </p:nvGrpSpPr>
        <p:grpSpPr>
          <a:xfrm>
            <a:off x="12718323" y="-3648041"/>
            <a:ext cx="7401496" cy="8229600"/>
            <a:chOff x="0" y="0"/>
            <a:chExt cx="9868661" cy="10972800"/>
          </a:xfrm>
        </p:grpSpPr>
        <p:sp>
          <p:nvSpPr>
            <p:cNvPr id="11" name="Freeform 11"/>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grpSp>
        <p:nvGrpSpPr>
          <p:cNvPr id="12" name="Group 12"/>
          <p:cNvGrpSpPr/>
          <p:nvPr/>
        </p:nvGrpSpPr>
        <p:grpSpPr>
          <a:xfrm rot="3405389">
            <a:off x="-1919337" y="4858660"/>
            <a:ext cx="7645315" cy="8500698"/>
            <a:chOff x="0" y="0"/>
            <a:chExt cx="10193753" cy="11334264"/>
          </a:xfrm>
        </p:grpSpPr>
        <p:sp>
          <p:nvSpPr>
            <p:cNvPr id="13" name="Freeform 13"/>
            <p:cNvSpPr/>
            <p:nvPr/>
          </p:nvSpPr>
          <p:spPr>
            <a:xfrm>
              <a:off x="0" y="0"/>
              <a:ext cx="10193782" cy="11334242"/>
            </a:xfrm>
            <a:custGeom>
              <a:avLst/>
              <a:gdLst/>
              <a:ahLst/>
              <a:cxnLst/>
              <a:rect l="l" t="t" r="r" b="b"/>
              <a:pathLst>
                <a:path w="10193782" h="11334242">
                  <a:moveTo>
                    <a:pt x="0" y="0"/>
                  </a:moveTo>
                  <a:lnTo>
                    <a:pt x="10193782" y="0"/>
                  </a:lnTo>
                  <a:lnTo>
                    <a:pt x="10193782" y="11334242"/>
                  </a:lnTo>
                  <a:lnTo>
                    <a:pt x="0" y="11334242"/>
                  </a:lnTo>
                  <a:lnTo>
                    <a:pt x="0" y="0"/>
                  </a:lnTo>
                  <a:close/>
                </a:path>
              </a:pathLst>
            </a:custGeom>
            <a:blipFill>
              <a:blip r:embed="rId4"/>
              <a:stretch>
                <a:fillRect l="-6" r="-5"/>
              </a:stretch>
            </a:blipFill>
          </p:spPr>
        </p:sp>
      </p:grpSp>
      <p:grpSp>
        <p:nvGrpSpPr>
          <p:cNvPr id="14" name="Group 14"/>
          <p:cNvGrpSpPr/>
          <p:nvPr/>
        </p:nvGrpSpPr>
        <p:grpSpPr>
          <a:xfrm rot="-3715936">
            <a:off x="-4254508" y="-1557367"/>
            <a:ext cx="7645315" cy="8500698"/>
            <a:chOff x="0" y="0"/>
            <a:chExt cx="10193753" cy="11334264"/>
          </a:xfrm>
        </p:grpSpPr>
        <p:sp>
          <p:nvSpPr>
            <p:cNvPr id="15" name="Freeform 15"/>
            <p:cNvSpPr/>
            <p:nvPr/>
          </p:nvSpPr>
          <p:spPr>
            <a:xfrm>
              <a:off x="0" y="0"/>
              <a:ext cx="10193782" cy="11334242"/>
            </a:xfrm>
            <a:custGeom>
              <a:avLst/>
              <a:gdLst/>
              <a:ahLst/>
              <a:cxnLst/>
              <a:rect l="l" t="t" r="r" b="b"/>
              <a:pathLst>
                <a:path w="10193782" h="11334242">
                  <a:moveTo>
                    <a:pt x="0" y="0"/>
                  </a:moveTo>
                  <a:lnTo>
                    <a:pt x="10193782" y="0"/>
                  </a:lnTo>
                  <a:lnTo>
                    <a:pt x="10193782" y="11334242"/>
                  </a:lnTo>
                  <a:lnTo>
                    <a:pt x="0" y="11334242"/>
                  </a:lnTo>
                  <a:lnTo>
                    <a:pt x="0" y="0"/>
                  </a:lnTo>
                  <a:close/>
                </a:path>
              </a:pathLst>
            </a:custGeom>
            <a:blipFill>
              <a:blip r:embed="rId4"/>
              <a:stretch>
                <a:fillRect l="-6" r="-5"/>
              </a:stretch>
            </a:blipFill>
          </p:spPr>
        </p:sp>
      </p:grpSp>
      <p:sp>
        <p:nvSpPr>
          <p:cNvPr id="18" name="TextBox 18"/>
          <p:cNvSpPr txBox="1"/>
          <p:nvPr/>
        </p:nvSpPr>
        <p:spPr>
          <a:xfrm>
            <a:off x="4670140" y="466759"/>
            <a:ext cx="8947720" cy="1123883"/>
          </a:xfrm>
          <a:prstGeom prst="rect">
            <a:avLst/>
          </a:prstGeom>
        </p:spPr>
        <p:txBody>
          <a:bodyPr lIns="0" tIns="0" rIns="0" bIns="0" rtlCol="0" anchor="t">
            <a:spAutoFit/>
          </a:bodyPr>
          <a:lstStyle/>
          <a:p>
            <a:pPr algn="ctr">
              <a:lnSpc>
                <a:spcPts val="8880"/>
              </a:lnSpc>
            </a:pPr>
            <a:r>
              <a:rPr lang="en-US" sz="7400">
                <a:solidFill>
                  <a:srgbClr val="273384"/>
                </a:solidFill>
                <a:latin typeface="Eczar Bold"/>
              </a:rPr>
              <a:t>Implementation </a:t>
            </a:r>
          </a:p>
        </p:txBody>
      </p:sp>
      <p:sp>
        <p:nvSpPr>
          <p:cNvPr id="19" name="TextBox 19"/>
          <p:cNvSpPr txBox="1"/>
          <p:nvPr/>
        </p:nvSpPr>
        <p:spPr>
          <a:xfrm>
            <a:off x="4943304" y="8085838"/>
            <a:ext cx="5602422" cy="409508"/>
          </a:xfrm>
          <a:prstGeom prst="rect">
            <a:avLst/>
          </a:prstGeom>
        </p:spPr>
        <p:txBody>
          <a:bodyPr lIns="0" tIns="0" rIns="0" bIns="0" rtlCol="0" anchor="t">
            <a:spAutoFit/>
          </a:bodyPr>
          <a:lstStyle/>
          <a:p>
            <a:pPr algn="ctr">
              <a:lnSpc>
                <a:spcPts val="3240"/>
              </a:lnSpc>
            </a:pPr>
            <a:r>
              <a:rPr lang="en-US" sz="2700" dirty="0">
                <a:solidFill>
                  <a:srgbClr val="273384"/>
                </a:solidFill>
                <a:latin typeface="Eczar"/>
              </a:rPr>
              <a:t>Fig: Home page</a:t>
            </a:r>
          </a:p>
        </p:txBody>
      </p:sp>
      <p:pic>
        <p:nvPicPr>
          <p:cNvPr id="24" name="Picture 23">
            <a:extLst>
              <a:ext uri="{FF2B5EF4-FFF2-40B4-BE49-F238E27FC236}">
                <a16:creationId xmlns:a16="http://schemas.microsoft.com/office/drawing/2014/main" id="{0133770F-9B6E-E29D-DD57-1BD2F108F496}"/>
              </a:ext>
            </a:extLst>
          </p:cNvPr>
          <p:cNvPicPr>
            <a:picLocks noChangeAspect="1"/>
          </p:cNvPicPr>
          <p:nvPr/>
        </p:nvPicPr>
        <p:blipFill>
          <a:blip r:embed="rId5"/>
          <a:stretch>
            <a:fillRect/>
          </a:stretch>
        </p:blipFill>
        <p:spPr>
          <a:xfrm>
            <a:off x="3505200" y="2326402"/>
            <a:ext cx="9344573" cy="525632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901383">
            <a:off x="1724421" y="-1609165"/>
            <a:ext cx="4102262" cy="3356396"/>
            <a:chOff x="0" y="0"/>
            <a:chExt cx="5469683" cy="4475195"/>
          </a:xfrm>
        </p:grpSpPr>
        <p:sp>
          <p:nvSpPr>
            <p:cNvPr id="3" name="Freeform 3"/>
            <p:cNvSpPr/>
            <p:nvPr/>
          </p:nvSpPr>
          <p:spPr>
            <a:xfrm>
              <a:off x="0" y="0"/>
              <a:ext cx="5469636" cy="4475226"/>
            </a:xfrm>
            <a:custGeom>
              <a:avLst/>
              <a:gdLst/>
              <a:ahLst/>
              <a:cxnLst/>
              <a:rect l="l" t="t" r="r" b="b"/>
              <a:pathLst>
                <a:path w="5469636" h="4475226">
                  <a:moveTo>
                    <a:pt x="0" y="0"/>
                  </a:moveTo>
                  <a:lnTo>
                    <a:pt x="5469636" y="0"/>
                  </a:lnTo>
                  <a:lnTo>
                    <a:pt x="5469636" y="4475226"/>
                  </a:lnTo>
                  <a:lnTo>
                    <a:pt x="0" y="4475226"/>
                  </a:lnTo>
                  <a:lnTo>
                    <a:pt x="0" y="0"/>
                  </a:lnTo>
                  <a:close/>
                </a:path>
              </a:pathLst>
            </a:custGeom>
            <a:blipFill>
              <a:blip r:embed="rId2"/>
              <a:stretch>
                <a:fillRect t="-51" b="-50"/>
              </a:stretch>
            </a:blipFill>
          </p:spPr>
        </p:sp>
      </p:grpSp>
      <p:grpSp>
        <p:nvGrpSpPr>
          <p:cNvPr id="4" name="Group 4"/>
          <p:cNvGrpSpPr/>
          <p:nvPr/>
        </p:nvGrpSpPr>
        <p:grpSpPr>
          <a:xfrm rot="-4532133">
            <a:off x="-4783861" y="-1691642"/>
            <a:ext cx="8704023" cy="7826367"/>
            <a:chOff x="0" y="0"/>
            <a:chExt cx="11605364" cy="10435156"/>
          </a:xfrm>
        </p:grpSpPr>
        <p:sp>
          <p:nvSpPr>
            <p:cNvPr id="5" name="Freeform 5"/>
            <p:cNvSpPr/>
            <p:nvPr/>
          </p:nvSpPr>
          <p:spPr>
            <a:xfrm>
              <a:off x="0" y="0"/>
              <a:ext cx="11605387" cy="10435209"/>
            </a:xfrm>
            <a:custGeom>
              <a:avLst/>
              <a:gdLst/>
              <a:ahLst/>
              <a:cxnLst/>
              <a:rect l="l" t="t" r="r" b="b"/>
              <a:pathLst>
                <a:path w="11605387" h="10435209">
                  <a:moveTo>
                    <a:pt x="0" y="0"/>
                  </a:moveTo>
                  <a:lnTo>
                    <a:pt x="11605387" y="0"/>
                  </a:lnTo>
                  <a:lnTo>
                    <a:pt x="11605387" y="10435209"/>
                  </a:lnTo>
                  <a:lnTo>
                    <a:pt x="0" y="10435209"/>
                  </a:lnTo>
                  <a:lnTo>
                    <a:pt x="0" y="0"/>
                  </a:lnTo>
                  <a:close/>
                </a:path>
              </a:pathLst>
            </a:custGeom>
            <a:blipFill>
              <a:blip r:embed="rId3"/>
              <a:stretch>
                <a:fillRect l="-5" r="-5"/>
              </a:stretch>
            </a:blipFill>
          </p:spPr>
        </p:sp>
      </p:grpSp>
      <p:grpSp>
        <p:nvGrpSpPr>
          <p:cNvPr id="6" name="Group 6"/>
          <p:cNvGrpSpPr/>
          <p:nvPr/>
        </p:nvGrpSpPr>
        <p:grpSpPr>
          <a:xfrm rot="901383">
            <a:off x="2542711" y="9171968"/>
            <a:ext cx="4102262" cy="3356396"/>
            <a:chOff x="0" y="0"/>
            <a:chExt cx="5469683" cy="4475195"/>
          </a:xfrm>
        </p:grpSpPr>
        <p:sp>
          <p:nvSpPr>
            <p:cNvPr id="7" name="Freeform 7"/>
            <p:cNvSpPr/>
            <p:nvPr/>
          </p:nvSpPr>
          <p:spPr>
            <a:xfrm>
              <a:off x="0" y="0"/>
              <a:ext cx="5469636" cy="4475226"/>
            </a:xfrm>
            <a:custGeom>
              <a:avLst/>
              <a:gdLst/>
              <a:ahLst/>
              <a:cxnLst/>
              <a:rect l="l" t="t" r="r" b="b"/>
              <a:pathLst>
                <a:path w="5469636" h="4475226">
                  <a:moveTo>
                    <a:pt x="0" y="0"/>
                  </a:moveTo>
                  <a:lnTo>
                    <a:pt x="5469636" y="0"/>
                  </a:lnTo>
                  <a:lnTo>
                    <a:pt x="5469636" y="4475226"/>
                  </a:lnTo>
                  <a:lnTo>
                    <a:pt x="0" y="4475226"/>
                  </a:lnTo>
                  <a:lnTo>
                    <a:pt x="0" y="0"/>
                  </a:lnTo>
                  <a:close/>
                </a:path>
              </a:pathLst>
            </a:custGeom>
            <a:blipFill>
              <a:blip r:embed="rId2"/>
              <a:stretch>
                <a:fillRect t="-51" b="-50"/>
              </a:stretch>
            </a:blipFill>
          </p:spPr>
        </p:sp>
      </p:grpSp>
      <p:grpSp>
        <p:nvGrpSpPr>
          <p:cNvPr id="8" name="Group 8"/>
          <p:cNvGrpSpPr/>
          <p:nvPr/>
        </p:nvGrpSpPr>
        <p:grpSpPr>
          <a:xfrm rot="5518251">
            <a:off x="-3676981" y="4152734"/>
            <a:ext cx="8704023" cy="7826367"/>
            <a:chOff x="0" y="0"/>
            <a:chExt cx="11605364" cy="10435156"/>
          </a:xfrm>
        </p:grpSpPr>
        <p:sp>
          <p:nvSpPr>
            <p:cNvPr id="9" name="Freeform 9"/>
            <p:cNvSpPr/>
            <p:nvPr/>
          </p:nvSpPr>
          <p:spPr>
            <a:xfrm>
              <a:off x="0" y="0"/>
              <a:ext cx="11605387" cy="10435209"/>
            </a:xfrm>
            <a:custGeom>
              <a:avLst/>
              <a:gdLst/>
              <a:ahLst/>
              <a:cxnLst/>
              <a:rect l="l" t="t" r="r" b="b"/>
              <a:pathLst>
                <a:path w="11605387" h="10435209">
                  <a:moveTo>
                    <a:pt x="0" y="0"/>
                  </a:moveTo>
                  <a:lnTo>
                    <a:pt x="11605387" y="0"/>
                  </a:lnTo>
                  <a:lnTo>
                    <a:pt x="11605387" y="10435209"/>
                  </a:lnTo>
                  <a:lnTo>
                    <a:pt x="0" y="10435209"/>
                  </a:lnTo>
                  <a:lnTo>
                    <a:pt x="0" y="0"/>
                  </a:lnTo>
                  <a:close/>
                </a:path>
              </a:pathLst>
            </a:custGeom>
            <a:blipFill>
              <a:blip r:embed="rId3"/>
              <a:stretch>
                <a:fillRect l="-5" r="-5"/>
              </a:stretch>
            </a:blipFill>
          </p:spPr>
        </p:sp>
      </p:grpSp>
      <p:grpSp>
        <p:nvGrpSpPr>
          <p:cNvPr id="10" name="Group 10"/>
          <p:cNvGrpSpPr/>
          <p:nvPr/>
        </p:nvGrpSpPr>
        <p:grpSpPr>
          <a:xfrm>
            <a:off x="12718323" y="-3648041"/>
            <a:ext cx="7401496" cy="8229600"/>
            <a:chOff x="0" y="0"/>
            <a:chExt cx="9868661" cy="10972800"/>
          </a:xfrm>
        </p:grpSpPr>
        <p:sp>
          <p:nvSpPr>
            <p:cNvPr id="11" name="Freeform 11"/>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grpSp>
        <p:nvGrpSpPr>
          <p:cNvPr id="12" name="Group 12"/>
          <p:cNvGrpSpPr/>
          <p:nvPr/>
        </p:nvGrpSpPr>
        <p:grpSpPr>
          <a:xfrm rot="3405389">
            <a:off x="-1919337" y="4858660"/>
            <a:ext cx="7645315" cy="8500698"/>
            <a:chOff x="0" y="0"/>
            <a:chExt cx="10193753" cy="11334264"/>
          </a:xfrm>
        </p:grpSpPr>
        <p:sp>
          <p:nvSpPr>
            <p:cNvPr id="13" name="Freeform 13"/>
            <p:cNvSpPr/>
            <p:nvPr/>
          </p:nvSpPr>
          <p:spPr>
            <a:xfrm>
              <a:off x="0" y="0"/>
              <a:ext cx="10193782" cy="11334242"/>
            </a:xfrm>
            <a:custGeom>
              <a:avLst/>
              <a:gdLst/>
              <a:ahLst/>
              <a:cxnLst/>
              <a:rect l="l" t="t" r="r" b="b"/>
              <a:pathLst>
                <a:path w="10193782" h="11334242">
                  <a:moveTo>
                    <a:pt x="0" y="0"/>
                  </a:moveTo>
                  <a:lnTo>
                    <a:pt x="10193782" y="0"/>
                  </a:lnTo>
                  <a:lnTo>
                    <a:pt x="10193782" y="11334242"/>
                  </a:lnTo>
                  <a:lnTo>
                    <a:pt x="0" y="11334242"/>
                  </a:lnTo>
                  <a:lnTo>
                    <a:pt x="0" y="0"/>
                  </a:lnTo>
                  <a:close/>
                </a:path>
              </a:pathLst>
            </a:custGeom>
            <a:blipFill>
              <a:blip r:embed="rId4"/>
              <a:stretch>
                <a:fillRect l="-6" r="-5"/>
              </a:stretch>
            </a:blipFill>
          </p:spPr>
        </p:sp>
      </p:grpSp>
      <p:grpSp>
        <p:nvGrpSpPr>
          <p:cNvPr id="14" name="Group 14"/>
          <p:cNvGrpSpPr/>
          <p:nvPr/>
        </p:nvGrpSpPr>
        <p:grpSpPr>
          <a:xfrm rot="-3715936">
            <a:off x="-4254508" y="-1557367"/>
            <a:ext cx="7645315" cy="8500698"/>
            <a:chOff x="0" y="0"/>
            <a:chExt cx="10193753" cy="11334264"/>
          </a:xfrm>
        </p:grpSpPr>
        <p:sp>
          <p:nvSpPr>
            <p:cNvPr id="15" name="Freeform 15"/>
            <p:cNvSpPr/>
            <p:nvPr/>
          </p:nvSpPr>
          <p:spPr>
            <a:xfrm>
              <a:off x="0" y="0"/>
              <a:ext cx="10193782" cy="11334242"/>
            </a:xfrm>
            <a:custGeom>
              <a:avLst/>
              <a:gdLst/>
              <a:ahLst/>
              <a:cxnLst/>
              <a:rect l="l" t="t" r="r" b="b"/>
              <a:pathLst>
                <a:path w="10193782" h="11334242">
                  <a:moveTo>
                    <a:pt x="0" y="0"/>
                  </a:moveTo>
                  <a:lnTo>
                    <a:pt x="10193782" y="0"/>
                  </a:lnTo>
                  <a:lnTo>
                    <a:pt x="10193782" y="11334242"/>
                  </a:lnTo>
                  <a:lnTo>
                    <a:pt x="0" y="11334242"/>
                  </a:lnTo>
                  <a:lnTo>
                    <a:pt x="0" y="0"/>
                  </a:lnTo>
                  <a:close/>
                </a:path>
              </a:pathLst>
            </a:custGeom>
            <a:blipFill>
              <a:blip r:embed="rId4"/>
              <a:stretch>
                <a:fillRect l="-6" r="-5"/>
              </a:stretch>
            </a:blipFill>
          </p:spPr>
        </p:sp>
      </p:grpSp>
      <p:sp>
        <p:nvSpPr>
          <p:cNvPr id="18" name="TextBox 18"/>
          <p:cNvSpPr txBox="1"/>
          <p:nvPr/>
        </p:nvSpPr>
        <p:spPr>
          <a:xfrm>
            <a:off x="4041062" y="484352"/>
            <a:ext cx="8947720" cy="1123883"/>
          </a:xfrm>
          <a:prstGeom prst="rect">
            <a:avLst/>
          </a:prstGeom>
        </p:spPr>
        <p:txBody>
          <a:bodyPr lIns="0" tIns="0" rIns="0" bIns="0" rtlCol="0" anchor="t">
            <a:spAutoFit/>
          </a:bodyPr>
          <a:lstStyle/>
          <a:p>
            <a:pPr algn="ctr">
              <a:lnSpc>
                <a:spcPts val="8880"/>
              </a:lnSpc>
            </a:pPr>
            <a:r>
              <a:rPr lang="en-US" sz="7400" dirty="0">
                <a:solidFill>
                  <a:srgbClr val="273384"/>
                </a:solidFill>
                <a:latin typeface="Eczar Bold"/>
              </a:rPr>
              <a:t>Implementation </a:t>
            </a:r>
          </a:p>
        </p:txBody>
      </p:sp>
      <p:sp>
        <p:nvSpPr>
          <p:cNvPr id="20" name="TextBox 20"/>
          <p:cNvSpPr txBox="1"/>
          <p:nvPr/>
        </p:nvSpPr>
        <p:spPr>
          <a:xfrm>
            <a:off x="5131899" y="9475017"/>
            <a:ext cx="5602422" cy="409508"/>
          </a:xfrm>
          <a:prstGeom prst="rect">
            <a:avLst/>
          </a:prstGeom>
        </p:spPr>
        <p:txBody>
          <a:bodyPr lIns="0" tIns="0" rIns="0" bIns="0" rtlCol="0" anchor="t">
            <a:spAutoFit/>
          </a:bodyPr>
          <a:lstStyle/>
          <a:p>
            <a:pPr algn="ctr">
              <a:lnSpc>
                <a:spcPts val="3240"/>
              </a:lnSpc>
            </a:pPr>
            <a:r>
              <a:rPr lang="en-US" sz="2700" dirty="0">
                <a:solidFill>
                  <a:srgbClr val="273384"/>
                </a:solidFill>
                <a:latin typeface="Eczar"/>
              </a:rPr>
              <a:t>Fig: Login page</a:t>
            </a:r>
          </a:p>
        </p:txBody>
      </p:sp>
      <p:pic>
        <p:nvPicPr>
          <p:cNvPr id="16" name="Picture 15">
            <a:extLst>
              <a:ext uri="{FF2B5EF4-FFF2-40B4-BE49-F238E27FC236}">
                <a16:creationId xmlns:a16="http://schemas.microsoft.com/office/drawing/2014/main" id="{1FA858F4-1365-2C00-59B3-32F353BAC4B4}"/>
              </a:ext>
            </a:extLst>
          </p:cNvPr>
          <p:cNvPicPr>
            <a:picLocks noChangeAspect="1"/>
          </p:cNvPicPr>
          <p:nvPr/>
        </p:nvPicPr>
        <p:blipFill>
          <a:blip r:embed="rId5"/>
          <a:stretch>
            <a:fillRect/>
          </a:stretch>
        </p:blipFill>
        <p:spPr>
          <a:xfrm>
            <a:off x="2418922" y="2301144"/>
            <a:ext cx="12192000" cy="6858000"/>
          </a:xfrm>
          <a:prstGeom prst="rect">
            <a:avLst/>
          </a:prstGeom>
        </p:spPr>
      </p:pic>
    </p:spTree>
    <p:extLst>
      <p:ext uri="{BB962C8B-B14F-4D97-AF65-F5344CB8AC3E}">
        <p14:creationId xmlns:p14="http://schemas.microsoft.com/office/powerpoint/2010/main" val="1166936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4318660" y="8460554"/>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1120160">
            <a:off x="2838065" y="9765885"/>
            <a:ext cx="3664150" cy="2997941"/>
            <a:chOff x="0" y="0"/>
            <a:chExt cx="4885533" cy="3997255"/>
          </a:xfrm>
        </p:grpSpPr>
        <p:sp>
          <p:nvSpPr>
            <p:cNvPr id="5" name="Freeform 5"/>
            <p:cNvSpPr/>
            <p:nvPr/>
          </p:nvSpPr>
          <p:spPr>
            <a:xfrm>
              <a:off x="0" y="0"/>
              <a:ext cx="4885563" cy="3997198"/>
            </a:xfrm>
            <a:custGeom>
              <a:avLst/>
              <a:gdLst/>
              <a:ahLst/>
              <a:cxnLst/>
              <a:rect l="l" t="t" r="r" b="b"/>
              <a:pathLst>
                <a:path w="4885563" h="3997198">
                  <a:moveTo>
                    <a:pt x="0" y="0"/>
                  </a:moveTo>
                  <a:lnTo>
                    <a:pt x="4885563" y="0"/>
                  </a:lnTo>
                  <a:lnTo>
                    <a:pt x="4885563" y="3997198"/>
                  </a:lnTo>
                  <a:lnTo>
                    <a:pt x="0" y="3997198"/>
                  </a:lnTo>
                  <a:lnTo>
                    <a:pt x="0" y="0"/>
                  </a:lnTo>
                  <a:close/>
                </a:path>
              </a:pathLst>
            </a:custGeom>
            <a:blipFill>
              <a:blip r:embed="rId3"/>
              <a:stretch>
                <a:fillRect b="-1"/>
              </a:stretch>
            </a:blipFill>
          </p:spPr>
        </p:sp>
      </p:grpSp>
      <p:grpSp>
        <p:nvGrpSpPr>
          <p:cNvPr id="6" name="Group 6"/>
          <p:cNvGrpSpPr/>
          <p:nvPr/>
        </p:nvGrpSpPr>
        <p:grpSpPr>
          <a:xfrm rot="-7540265">
            <a:off x="-3895194" y="5143500"/>
            <a:ext cx="7401497" cy="8229600"/>
            <a:chOff x="0" y="0"/>
            <a:chExt cx="9868663" cy="10972800"/>
          </a:xfrm>
        </p:grpSpPr>
        <p:sp>
          <p:nvSpPr>
            <p:cNvPr id="7" name="Freeform 7"/>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grpSp>
        <p:nvGrpSpPr>
          <p:cNvPr id="8" name="Group 8"/>
          <p:cNvGrpSpPr/>
          <p:nvPr/>
        </p:nvGrpSpPr>
        <p:grpSpPr>
          <a:xfrm rot="-7540265">
            <a:off x="14135001" y="7888771"/>
            <a:ext cx="5498133" cy="6113282"/>
            <a:chOff x="0" y="0"/>
            <a:chExt cx="7330844" cy="8151043"/>
          </a:xfrm>
        </p:grpSpPr>
        <p:sp>
          <p:nvSpPr>
            <p:cNvPr id="9" name="Freeform 9"/>
            <p:cNvSpPr/>
            <p:nvPr/>
          </p:nvSpPr>
          <p:spPr>
            <a:xfrm>
              <a:off x="0" y="0"/>
              <a:ext cx="7330821" cy="8150987"/>
            </a:xfrm>
            <a:custGeom>
              <a:avLst/>
              <a:gdLst/>
              <a:ahLst/>
              <a:cxnLst/>
              <a:rect l="l" t="t" r="r" b="b"/>
              <a:pathLst>
                <a:path w="7330821" h="8150987">
                  <a:moveTo>
                    <a:pt x="0" y="0"/>
                  </a:moveTo>
                  <a:lnTo>
                    <a:pt x="7330821" y="0"/>
                  </a:lnTo>
                  <a:lnTo>
                    <a:pt x="7330821" y="8150987"/>
                  </a:lnTo>
                  <a:lnTo>
                    <a:pt x="0" y="8150987"/>
                  </a:lnTo>
                  <a:lnTo>
                    <a:pt x="0" y="0"/>
                  </a:lnTo>
                  <a:close/>
                </a:path>
              </a:pathLst>
            </a:custGeom>
            <a:blipFill>
              <a:blip r:embed="rId4"/>
              <a:stretch>
                <a:fillRect l="-6" r="-6"/>
              </a:stretch>
            </a:blipFill>
          </p:spPr>
        </p:sp>
      </p:grpSp>
      <p:sp>
        <p:nvSpPr>
          <p:cNvPr id="10" name="Freeform 10"/>
          <p:cNvSpPr/>
          <p:nvPr/>
        </p:nvSpPr>
        <p:spPr>
          <a:xfrm>
            <a:off x="3276601" y="2143607"/>
            <a:ext cx="10547910" cy="5418792"/>
          </a:xfrm>
          <a:custGeom>
            <a:avLst/>
            <a:gdLst/>
            <a:ahLst/>
            <a:cxnLst/>
            <a:rect l="l" t="t" r="r" b="b"/>
            <a:pathLst>
              <a:path w="7860938" h="4421778">
                <a:moveTo>
                  <a:pt x="0" y="0"/>
                </a:moveTo>
                <a:lnTo>
                  <a:pt x="7860938" y="0"/>
                </a:lnTo>
                <a:lnTo>
                  <a:pt x="7860938" y="4421777"/>
                </a:lnTo>
                <a:lnTo>
                  <a:pt x="0" y="4421777"/>
                </a:lnTo>
                <a:lnTo>
                  <a:pt x="0" y="0"/>
                </a:lnTo>
                <a:close/>
              </a:path>
            </a:pathLst>
          </a:custGeom>
          <a:blipFill>
            <a:blip r:embed="rId5"/>
            <a:stretch>
              <a:fillRect/>
            </a:stretch>
          </a:blipFill>
        </p:spPr>
      </p:sp>
      <p:sp>
        <p:nvSpPr>
          <p:cNvPr id="12" name="TextBox 12"/>
          <p:cNvSpPr txBox="1"/>
          <p:nvPr/>
        </p:nvSpPr>
        <p:spPr>
          <a:xfrm>
            <a:off x="4670140" y="466759"/>
            <a:ext cx="8947720" cy="1123883"/>
          </a:xfrm>
          <a:prstGeom prst="rect">
            <a:avLst/>
          </a:prstGeom>
        </p:spPr>
        <p:txBody>
          <a:bodyPr lIns="0" tIns="0" rIns="0" bIns="0" rtlCol="0" anchor="t">
            <a:spAutoFit/>
          </a:bodyPr>
          <a:lstStyle/>
          <a:p>
            <a:pPr algn="ctr">
              <a:lnSpc>
                <a:spcPts val="8880"/>
              </a:lnSpc>
            </a:pPr>
            <a:r>
              <a:rPr lang="en-US" sz="7400">
                <a:solidFill>
                  <a:srgbClr val="273384"/>
                </a:solidFill>
                <a:latin typeface="Eczar Bold"/>
              </a:rPr>
              <a:t>Conti... </a:t>
            </a:r>
          </a:p>
        </p:txBody>
      </p:sp>
      <p:grpSp>
        <p:nvGrpSpPr>
          <p:cNvPr id="13" name="Group 13"/>
          <p:cNvGrpSpPr/>
          <p:nvPr/>
        </p:nvGrpSpPr>
        <p:grpSpPr>
          <a:xfrm>
            <a:off x="12870723" y="-3495641"/>
            <a:ext cx="7401496" cy="8229600"/>
            <a:chOff x="0" y="0"/>
            <a:chExt cx="9868661" cy="10972800"/>
          </a:xfrm>
        </p:grpSpPr>
        <p:sp>
          <p:nvSpPr>
            <p:cNvPr id="14" name="Freeform 14"/>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sp>
        <p:nvSpPr>
          <p:cNvPr id="15" name="TextBox 15"/>
          <p:cNvSpPr txBox="1"/>
          <p:nvPr/>
        </p:nvSpPr>
        <p:spPr>
          <a:xfrm>
            <a:off x="5499024" y="8182735"/>
            <a:ext cx="5602422" cy="409508"/>
          </a:xfrm>
          <a:prstGeom prst="rect">
            <a:avLst/>
          </a:prstGeom>
        </p:spPr>
        <p:txBody>
          <a:bodyPr lIns="0" tIns="0" rIns="0" bIns="0" rtlCol="0" anchor="t">
            <a:spAutoFit/>
          </a:bodyPr>
          <a:lstStyle/>
          <a:p>
            <a:pPr algn="ctr">
              <a:lnSpc>
                <a:spcPts val="3240"/>
              </a:lnSpc>
            </a:pPr>
            <a:r>
              <a:rPr lang="en-US" sz="2700" dirty="0">
                <a:solidFill>
                  <a:srgbClr val="273384"/>
                </a:solidFill>
                <a:latin typeface="Eczar"/>
              </a:rPr>
              <a:t>Fig: Video Capture Page</a:t>
            </a:r>
          </a:p>
        </p:txBody>
      </p:sp>
    </p:spTree>
    <p:extLst>
      <p:ext uri="{BB962C8B-B14F-4D97-AF65-F5344CB8AC3E}">
        <p14:creationId xmlns:p14="http://schemas.microsoft.com/office/powerpoint/2010/main" val="25476869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4318660" y="8460554"/>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1120160">
            <a:off x="2838065" y="9765885"/>
            <a:ext cx="3664150" cy="2997941"/>
            <a:chOff x="0" y="0"/>
            <a:chExt cx="4885533" cy="3997255"/>
          </a:xfrm>
        </p:grpSpPr>
        <p:sp>
          <p:nvSpPr>
            <p:cNvPr id="5" name="Freeform 5"/>
            <p:cNvSpPr/>
            <p:nvPr/>
          </p:nvSpPr>
          <p:spPr>
            <a:xfrm>
              <a:off x="0" y="0"/>
              <a:ext cx="4885563" cy="3997198"/>
            </a:xfrm>
            <a:custGeom>
              <a:avLst/>
              <a:gdLst/>
              <a:ahLst/>
              <a:cxnLst/>
              <a:rect l="l" t="t" r="r" b="b"/>
              <a:pathLst>
                <a:path w="4885563" h="3997198">
                  <a:moveTo>
                    <a:pt x="0" y="0"/>
                  </a:moveTo>
                  <a:lnTo>
                    <a:pt x="4885563" y="0"/>
                  </a:lnTo>
                  <a:lnTo>
                    <a:pt x="4885563" y="3997198"/>
                  </a:lnTo>
                  <a:lnTo>
                    <a:pt x="0" y="3997198"/>
                  </a:lnTo>
                  <a:lnTo>
                    <a:pt x="0" y="0"/>
                  </a:lnTo>
                  <a:close/>
                </a:path>
              </a:pathLst>
            </a:custGeom>
            <a:blipFill>
              <a:blip r:embed="rId3"/>
              <a:stretch>
                <a:fillRect b="-1"/>
              </a:stretch>
            </a:blipFill>
          </p:spPr>
        </p:sp>
      </p:grpSp>
      <p:grpSp>
        <p:nvGrpSpPr>
          <p:cNvPr id="6" name="Group 6"/>
          <p:cNvGrpSpPr/>
          <p:nvPr/>
        </p:nvGrpSpPr>
        <p:grpSpPr>
          <a:xfrm rot="-7540265">
            <a:off x="-3895194" y="5143500"/>
            <a:ext cx="7401497" cy="8229600"/>
            <a:chOff x="0" y="0"/>
            <a:chExt cx="9868663" cy="10972800"/>
          </a:xfrm>
        </p:grpSpPr>
        <p:sp>
          <p:nvSpPr>
            <p:cNvPr id="7" name="Freeform 7"/>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grpSp>
        <p:nvGrpSpPr>
          <p:cNvPr id="8" name="Group 8"/>
          <p:cNvGrpSpPr/>
          <p:nvPr/>
        </p:nvGrpSpPr>
        <p:grpSpPr>
          <a:xfrm rot="-7540265">
            <a:off x="14135001" y="7888771"/>
            <a:ext cx="5498133" cy="6113282"/>
            <a:chOff x="0" y="0"/>
            <a:chExt cx="7330844" cy="8151043"/>
          </a:xfrm>
        </p:grpSpPr>
        <p:sp>
          <p:nvSpPr>
            <p:cNvPr id="9" name="Freeform 9"/>
            <p:cNvSpPr/>
            <p:nvPr/>
          </p:nvSpPr>
          <p:spPr>
            <a:xfrm>
              <a:off x="0" y="0"/>
              <a:ext cx="7330821" cy="8150987"/>
            </a:xfrm>
            <a:custGeom>
              <a:avLst/>
              <a:gdLst/>
              <a:ahLst/>
              <a:cxnLst/>
              <a:rect l="l" t="t" r="r" b="b"/>
              <a:pathLst>
                <a:path w="7330821" h="8150987">
                  <a:moveTo>
                    <a:pt x="0" y="0"/>
                  </a:moveTo>
                  <a:lnTo>
                    <a:pt x="7330821" y="0"/>
                  </a:lnTo>
                  <a:lnTo>
                    <a:pt x="7330821" y="8150987"/>
                  </a:lnTo>
                  <a:lnTo>
                    <a:pt x="0" y="8150987"/>
                  </a:lnTo>
                  <a:lnTo>
                    <a:pt x="0" y="0"/>
                  </a:lnTo>
                  <a:close/>
                </a:path>
              </a:pathLst>
            </a:custGeom>
            <a:blipFill>
              <a:blip r:embed="rId4"/>
              <a:stretch>
                <a:fillRect l="-6" r="-6"/>
              </a:stretch>
            </a:blipFill>
          </p:spPr>
        </p:sp>
      </p:grpSp>
      <p:sp>
        <p:nvSpPr>
          <p:cNvPr id="11" name="Freeform 11"/>
          <p:cNvSpPr/>
          <p:nvPr/>
        </p:nvSpPr>
        <p:spPr>
          <a:xfrm>
            <a:off x="3422784" y="1824604"/>
            <a:ext cx="11811000" cy="6013894"/>
          </a:xfrm>
          <a:custGeom>
            <a:avLst/>
            <a:gdLst/>
            <a:ahLst/>
            <a:cxnLst/>
            <a:rect l="l" t="t" r="r" b="b"/>
            <a:pathLst>
              <a:path w="7930201" h="4147443">
                <a:moveTo>
                  <a:pt x="0" y="0"/>
                </a:moveTo>
                <a:lnTo>
                  <a:pt x="7930201" y="0"/>
                </a:lnTo>
                <a:lnTo>
                  <a:pt x="7930201" y="4147444"/>
                </a:lnTo>
                <a:lnTo>
                  <a:pt x="0" y="4147444"/>
                </a:lnTo>
                <a:lnTo>
                  <a:pt x="0" y="0"/>
                </a:lnTo>
                <a:close/>
              </a:path>
            </a:pathLst>
          </a:custGeom>
          <a:blipFill>
            <a:blip r:embed="rId5"/>
            <a:stretch>
              <a:fillRect t="-3823" r="-3997" b="-8029"/>
            </a:stretch>
          </a:blipFill>
        </p:spPr>
      </p:sp>
      <p:sp>
        <p:nvSpPr>
          <p:cNvPr id="12" name="TextBox 12"/>
          <p:cNvSpPr txBox="1"/>
          <p:nvPr/>
        </p:nvSpPr>
        <p:spPr>
          <a:xfrm>
            <a:off x="4670140" y="466759"/>
            <a:ext cx="8947720" cy="1123883"/>
          </a:xfrm>
          <a:prstGeom prst="rect">
            <a:avLst/>
          </a:prstGeom>
        </p:spPr>
        <p:txBody>
          <a:bodyPr lIns="0" tIns="0" rIns="0" bIns="0" rtlCol="0" anchor="t">
            <a:spAutoFit/>
          </a:bodyPr>
          <a:lstStyle/>
          <a:p>
            <a:pPr algn="ctr">
              <a:lnSpc>
                <a:spcPts val="8880"/>
              </a:lnSpc>
            </a:pPr>
            <a:r>
              <a:rPr lang="en-US" sz="7400">
                <a:solidFill>
                  <a:srgbClr val="273384"/>
                </a:solidFill>
                <a:latin typeface="Eczar Bold"/>
              </a:rPr>
              <a:t>Conti... </a:t>
            </a:r>
          </a:p>
        </p:txBody>
      </p:sp>
      <p:grpSp>
        <p:nvGrpSpPr>
          <p:cNvPr id="13" name="Group 13"/>
          <p:cNvGrpSpPr/>
          <p:nvPr/>
        </p:nvGrpSpPr>
        <p:grpSpPr>
          <a:xfrm>
            <a:off x="12870723" y="-3495641"/>
            <a:ext cx="7401496" cy="8229600"/>
            <a:chOff x="0" y="0"/>
            <a:chExt cx="9868661" cy="10972800"/>
          </a:xfrm>
        </p:grpSpPr>
        <p:sp>
          <p:nvSpPr>
            <p:cNvPr id="14" name="Freeform 14"/>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sp>
        <p:nvSpPr>
          <p:cNvPr id="16" name="TextBox 16"/>
          <p:cNvSpPr txBox="1"/>
          <p:nvPr/>
        </p:nvSpPr>
        <p:spPr>
          <a:xfrm>
            <a:off x="6885666" y="8118705"/>
            <a:ext cx="5602422" cy="409508"/>
          </a:xfrm>
          <a:prstGeom prst="rect">
            <a:avLst/>
          </a:prstGeom>
        </p:spPr>
        <p:txBody>
          <a:bodyPr lIns="0" tIns="0" rIns="0" bIns="0" rtlCol="0" anchor="t">
            <a:spAutoFit/>
          </a:bodyPr>
          <a:lstStyle/>
          <a:p>
            <a:pPr algn="ctr">
              <a:lnSpc>
                <a:spcPts val="3240"/>
              </a:lnSpc>
            </a:pPr>
            <a:r>
              <a:rPr lang="en-US" sz="2700" dirty="0">
                <a:solidFill>
                  <a:srgbClr val="273384"/>
                </a:solidFill>
                <a:latin typeface="Eczar"/>
              </a:rPr>
              <a:t>Fig: Video </a:t>
            </a:r>
            <a:r>
              <a:rPr lang="en-US" sz="2700" dirty="0" err="1">
                <a:solidFill>
                  <a:srgbClr val="273384"/>
                </a:solidFill>
                <a:latin typeface="Eczar"/>
              </a:rPr>
              <a:t>Recognising</a:t>
            </a:r>
            <a:endParaRPr lang="en-US" sz="2700" dirty="0">
              <a:solidFill>
                <a:srgbClr val="273384"/>
              </a:solidFill>
              <a:latin typeface="Ecz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84042">
            <a:off x="-2322434" y="-4207917"/>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2784042">
            <a:off x="10703442" y="9141854"/>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a:off x="11358625" y="6172200"/>
            <a:ext cx="7401497" cy="8229600"/>
            <a:chOff x="0" y="0"/>
            <a:chExt cx="9868663" cy="10972800"/>
          </a:xfrm>
        </p:grpSpPr>
        <p:sp>
          <p:nvSpPr>
            <p:cNvPr id="7" name="Freeform 7"/>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8" name="Group 8"/>
          <p:cNvGrpSpPr/>
          <p:nvPr/>
        </p:nvGrpSpPr>
        <p:grpSpPr>
          <a:xfrm rot="1109801">
            <a:off x="6782388" y="8344271"/>
            <a:ext cx="9152475" cy="8229600"/>
            <a:chOff x="0" y="0"/>
            <a:chExt cx="12203300" cy="10972800"/>
          </a:xfrm>
        </p:grpSpPr>
        <p:sp>
          <p:nvSpPr>
            <p:cNvPr id="9" name="Freeform 9"/>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10" name="Group 10"/>
          <p:cNvGrpSpPr/>
          <p:nvPr/>
        </p:nvGrpSpPr>
        <p:grpSpPr>
          <a:xfrm rot="9278873">
            <a:off x="5074209" y="9583599"/>
            <a:ext cx="5029200" cy="4114800"/>
            <a:chOff x="0" y="0"/>
            <a:chExt cx="6705600" cy="5486400"/>
          </a:xfrm>
        </p:grpSpPr>
        <p:sp>
          <p:nvSpPr>
            <p:cNvPr id="11" name="Freeform 11"/>
            <p:cNvSpPr/>
            <p:nvPr/>
          </p:nvSpPr>
          <p:spPr>
            <a:xfrm>
              <a:off x="0" y="0"/>
              <a:ext cx="6705600" cy="5486400"/>
            </a:xfrm>
            <a:custGeom>
              <a:avLst/>
              <a:gdLst/>
              <a:ahLst/>
              <a:cxnLst/>
              <a:rect l="l" t="t" r="r" b="b"/>
              <a:pathLst>
                <a:path w="6705600" h="5486400">
                  <a:moveTo>
                    <a:pt x="0" y="0"/>
                  </a:moveTo>
                  <a:lnTo>
                    <a:pt x="6705600" y="0"/>
                  </a:lnTo>
                  <a:lnTo>
                    <a:pt x="6705600" y="5486400"/>
                  </a:lnTo>
                  <a:lnTo>
                    <a:pt x="0" y="5486400"/>
                  </a:lnTo>
                  <a:lnTo>
                    <a:pt x="0" y="0"/>
                  </a:lnTo>
                  <a:close/>
                </a:path>
              </a:pathLst>
            </a:custGeom>
            <a:blipFill>
              <a:blip r:embed="rId4"/>
              <a:stretch>
                <a:fillRect t="-115" b="-115"/>
              </a:stretch>
            </a:blipFill>
          </p:spPr>
        </p:sp>
      </p:grpSp>
      <p:grpSp>
        <p:nvGrpSpPr>
          <p:cNvPr id="12" name="Group 12"/>
          <p:cNvGrpSpPr/>
          <p:nvPr/>
        </p:nvGrpSpPr>
        <p:grpSpPr>
          <a:xfrm>
            <a:off x="-1977312" y="-4207917"/>
            <a:ext cx="7401497" cy="8229600"/>
            <a:chOff x="0" y="0"/>
            <a:chExt cx="9868663" cy="10972800"/>
          </a:xfrm>
        </p:grpSpPr>
        <p:sp>
          <p:nvSpPr>
            <p:cNvPr id="13" name="Freeform 13"/>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sp>
        <p:nvSpPr>
          <p:cNvPr id="14" name="Freeform 14"/>
          <p:cNvSpPr/>
          <p:nvPr/>
        </p:nvSpPr>
        <p:spPr>
          <a:xfrm>
            <a:off x="2327141" y="2018543"/>
            <a:ext cx="12417710" cy="5871921"/>
          </a:xfrm>
          <a:custGeom>
            <a:avLst/>
            <a:gdLst/>
            <a:ahLst/>
            <a:cxnLst/>
            <a:rect l="l" t="t" r="r" b="b"/>
            <a:pathLst>
              <a:path w="8115300" h="4068773">
                <a:moveTo>
                  <a:pt x="0" y="0"/>
                </a:moveTo>
                <a:lnTo>
                  <a:pt x="8115300" y="0"/>
                </a:lnTo>
                <a:lnTo>
                  <a:pt x="8115300" y="4068773"/>
                </a:lnTo>
                <a:lnTo>
                  <a:pt x="0" y="4068773"/>
                </a:lnTo>
                <a:lnTo>
                  <a:pt x="0" y="0"/>
                </a:lnTo>
                <a:close/>
              </a:path>
            </a:pathLst>
          </a:custGeom>
          <a:blipFill>
            <a:blip r:embed="rId5"/>
            <a:stretch>
              <a:fillRect t="-4521" b="-7670"/>
            </a:stretch>
          </a:blipFill>
        </p:spPr>
      </p:sp>
      <p:sp>
        <p:nvSpPr>
          <p:cNvPr id="16" name="TextBox 16"/>
          <p:cNvSpPr txBox="1"/>
          <p:nvPr/>
        </p:nvSpPr>
        <p:spPr>
          <a:xfrm>
            <a:off x="5129286" y="8387534"/>
            <a:ext cx="7148197" cy="409508"/>
          </a:xfrm>
          <a:prstGeom prst="rect">
            <a:avLst/>
          </a:prstGeom>
        </p:spPr>
        <p:txBody>
          <a:bodyPr lIns="0" tIns="0" rIns="0" bIns="0" rtlCol="0" anchor="t">
            <a:spAutoFit/>
          </a:bodyPr>
          <a:lstStyle/>
          <a:p>
            <a:pPr algn="ctr">
              <a:lnSpc>
                <a:spcPts val="3240"/>
              </a:lnSpc>
            </a:pPr>
            <a:r>
              <a:rPr lang="en-US" sz="2700" dirty="0">
                <a:solidFill>
                  <a:srgbClr val="273384"/>
                </a:solidFill>
                <a:latin typeface="Eczar"/>
              </a:rPr>
              <a:t>Fig: Multiple camera input</a:t>
            </a:r>
          </a:p>
        </p:txBody>
      </p:sp>
      <p:sp>
        <p:nvSpPr>
          <p:cNvPr id="17" name="TextBox 17"/>
          <p:cNvSpPr txBox="1"/>
          <p:nvPr/>
        </p:nvSpPr>
        <p:spPr>
          <a:xfrm>
            <a:off x="4670140" y="466759"/>
            <a:ext cx="8947720" cy="1123883"/>
          </a:xfrm>
          <a:prstGeom prst="rect">
            <a:avLst/>
          </a:prstGeom>
        </p:spPr>
        <p:txBody>
          <a:bodyPr lIns="0" tIns="0" rIns="0" bIns="0" rtlCol="0" anchor="t">
            <a:spAutoFit/>
          </a:bodyPr>
          <a:lstStyle/>
          <a:p>
            <a:pPr algn="ctr">
              <a:lnSpc>
                <a:spcPts val="8880"/>
              </a:lnSpc>
            </a:pPr>
            <a:r>
              <a:rPr lang="en-US" sz="7400">
                <a:solidFill>
                  <a:srgbClr val="273384"/>
                </a:solidFill>
                <a:latin typeface="Eczar Bold"/>
              </a:rPr>
              <a:t>conti...</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84042">
            <a:off x="-2322434" y="-4207917"/>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2784042">
            <a:off x="10703442" y="9141854"/>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a:off x="11358625" y="6172200"/>
            <a:ext cx="7401497" cy="8229600"/>
            <a:chOff x="0" y="0"/>
            <a:chExt cx="9868663" cy="10972800"/>
          </a:xfrm>
        </p:grpSpPr>
        <p:sp>
          <p:nvSpPr>
            <p:cNvPr id="7" name="Freeform 7"/>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8" name="Group 8"/>
          <p:cNvGrpSpPr/>
          <p:nvPr/>
        </p:nvGrpSpPr>
        <p:grpSpPr>
          <a:xfrm rot="1109801">
            <a:off x="6782388" y="8344271"/>
            <a:ext cx="9152475" cy="8229600"/>
            <a:chOff x="0" y="0"/>
            <a:chExt cx="12203300" cy="10972800"/>
          </a:xfrm>
        </p:grpSpPr>
        <p:sp>
          <p:nvSpPr>
            <p:cNvPr id="9" name="Freeform 9"/>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10" name="Group 10"/>
          <p:cNvGrpSpPr/>
          <p:nvPr/>
        </p:nvGrpSpPr>
        <p:grpSpPr>
          <a:xfrm rot="9278873">
            <a:off x="5074209" y="9583599"/>
            <a:ext cx="5029200" cy="4114800"/>
            <a:chOff x="0" y="0"/>
            <a:chExt cx="6705600" cy="5486400"/>
          </a:xfrm>
        </p:grpSpPr>
        <p:sp>
          <p:nvSpPr>
            <p:cNvPr id="11" name="Freeform 11"/>
            <p:cNvSpPr/>
            <p:nvPr/>
          </p:nvSpPr>
          <p:spPr>
            <a:xfrm>
              <a:off x="0" y="0"/>
              <a:ext cx="6705600" cy="5486400"/>
            </a:xfrm>
            <a:custGeom>
              <a:avLst/>
              <a:gdLst/>
              <a:ahLst/>
              <a:cxnLst/>
              <a:rect l="l" t="t" r="r" b="b"/>
              <a:pathLst>
                <a:path w="6705600" h="5486400">
                  <a:moveTo>
                    <a:pt x="0" y="0"/>
                  </a:moveTo>
                  <a:lnTo>
                    <a:pt x="6705600" y="0"/>
                  </a:lnTo>
                  <a:lnTo>
                    <a:pt x="6705600" y="5486400"/>
                  </a:lnTo>
                  <a:lnTo>
                    <a:pt x="0" y="5486400"/>
                  </a:lnTo>
                  <a:lnTo>
                    <a:pt x="0" y="0"/>
                  </a:lnTo>
                  <a:close/>
                </a:path>
              </a:pathLst>
            </a:custGeom>
            <a:blipFill>
              <a:blip r:embed="rId4"/>
              <a:stretch>
                <a:fillRect t="-115" b="-115"/>
              </a:stretch>
            </a:blipFill>
          </p:spPr>
        </p:sp>
      </p:grpSp>
      <p:grpSp>
        <p:nvGrpSpPr>
          <p:cNvPr id="12" name="Group 12"/>
          <p:cNvGrpSpPr/>
          <p:nvPr/>
        </p:nvGrpSpPr>
        <p:grpSpPr>
          <a:xfrm>
            <a:off x="-1977312" y="-4207917"/>
            <a:ext cx="7401497" cy="8229600"/>
            <a:chOff x="0" y="0"/>
            <a:chExt cx="9868663" cy="10972800"/>
          </a:xfrm>
        </p:grpSpPr>
        <p:sp>
          <p:nvSpPr>
            <p:cNvPr id="13" name="Freeform 13"/>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sp>
        <p:nvSpPr>
          <p:cNvPr id="15" name="Freeform 15"/>
          <p:cNvSpPr/>
          <p:nvPr/>
        </p:nvSpPr>
        <p:spPr>
          <a:xfrm>
            <a:off x="3317357" y="2006643"/>
            <a:ext cx="11074920" cy="5871921"/>
          </a:xfrm>
          <a:custGeom>
            <a:avLst/>
            <a:gdLst/>
            <a:ahLst/>
            <a:cxnLst/>
            <a:rect l="l" t="t" r="r" b="b"/>
            <a:pathLst>
              <a:path w="8171339" h="4439250">
                <a:moveTo>
                  <a:pt x="0" y="0"/>
                </a:moveTo>
                <a:lnTo>
                  <a:pt x="8171339" y="0"/>
                </a:lnTo>
                <a:lnTo>
                  <a:pt x="8171339" y="4439250"/>
                </a:lnTo>
                <a:lnTo>
                  <a:pt x="0" y="4439250"/>
                </a:lnTo>
                <a:lnTo>
                  <a:pt x="0" y="0"/>
                </a:lnTo>
                <a:close/>
              </a:path>
            </a:pathLst>
          </a:custGeom>
          <a:blipFill>
            <a:blip r:embed="rId5"/>
            <a:stretch>
              <a:fillRect t="-1769" b="-1769"/>
            </a:stretch>
          </a:blipFill>
        </p:spPr>
      </p:sp>
      <p:sp>
        <p:nvSpPr>
          <p:cNvPr id="16" name="TextBox 16"/>
          <p:cNvSpPr txBox="1"/>
          <p:nvPr/>
        </p:nvSpPr>
        <p:spPr>
          <a:xfrm>
            <a:off x="4670140" y="466759"/>
            <a:ext cx="8947720" cy="1123883"/>
          </a:xfrm>
          <a:prstGeom prst="rect">
            <a:avLst/>
          </a:prstGeom>
        </p:spPr>
        <p:txBody>
          <a:bodyPr lIns="0" tIns="0" rIns="0" bIns="0" rtlCol="0" anchor="t">
            <a:spAutoFit/>
          </a:bodyPr>
          <a:lstStyle/>
          <a:p>
            <a:pPr algn="ctr">
              <a:lnSpc>
                <a:spcPts val="8880"/>
              </a:lnSpc>
            </a:pPr>
            <a:r>
              <a:rPr lang="en-US" sz="7400">
                <a:solidFill>
                  <a:srgbClr val="273384"/>
                </a:solidFill>
                <a:latin typeface="Eczar Bold"/>
              </a:rPr>
              <a:t>conti...</a:t>
            </a:r>
          </a:p>
        </p:txBody>
      </p:sp>
      <p:sp>
        <p:nvSpPr>
          <p:cNvPr id="17" name="TextBox 17"/>
          <p:cNvSpPr txBox="1"/>
          <p:nvPr/>
        </p:nvSpPr>
        <p:spPr>
          <a:xfrm>
            <a:off x="6336538" y="8242598"/>
            <a:ext cx="5602422" cy="409508"/>
          </a:xfrm>
          <a:prstGeom prst="rect">
            <a:avLst/>
          </a:prstGeom>
        </p:spPr>
        <p:txBody>
          <a:bodyPr lIns="0" tIns="0" rIns="0" bIns="0" rtlCol="0" anchor="t">
            <a:spAutoFit/>
          </a:bodyPr>
          <a:lstStyle/>
          <a:p>
            <a:pPr algn="ctr">
              <a:lnSpc>
                <a:spcPts val="3240"/>
              </a:lnSpc>
            </a:pPr>
            <a:r>
              <a:rPr lang="en-US" sz="2700" dirty="0">
                <a:solidFill>
                  <a:srgbClr val="273384"/>
                </a:solidFill>
                <a:latin typeface="Eczar"/>
              </a:rPr>
              <a:t>Fig: showing existing Details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1424568">
            <a:off x="12391678" y="7122963"/>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1587989">
            <a:off x="13267167" y="5143500"/>
            <a:ext cx="7401497" cy="8229600"/>
            <a:chOff x="0" y="0"/>
            <a:chExt cx="9868663" cy="10972800"/>
          </a:xfrm>
        </p:grpSpPr>
        <p:sp>
          <p:nvSpPr>
            <p:cNvPr id="5" name="Freeform 5"/>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6" name="Group 6"/>
          <p:cNvGrpSpPr/>
          <p:nvPr/>
        </p:nvGrpSpPr>
        <p:grpSpPr>
          <a:xfrm rot="-3866905">
            <a:off x="-782807" y="-4309805"/>
            <a:ext cx="6545961" cy="8229600"/>
            <a:chOff x="0" y="0"/>
            <a:chExt cx="8727948" cy="10972800"/>
          </a:xfrm>
        </p:grpSpPr>
        <p:sp>
          <p:nvSpPr>
            <p:cNvPr id="7" name="Freeform 7"/>
            <p:cNvSpPr/>
            <p:nvPr/>
          </p:nvSpPr>
          <p:spPr>
            <a:xfrm>
              <a:off x="0" y="0"/>
              <a:ext cx="8727948" cy="10972800"/>
            </a:xfrm>
            <a:custGeom>
              <a:avLst/>
              <a:gdLst/>
              <a:ahLst/>
              <a:cxnLst/>
              <a:rect l="l" t="t" r="r" b="b"/>
              <a:pathLst>
                <a:path w="8727948" h="10972800">
                  <a:moveTo>
                    <a:pt x="0" y="0"/>
                  </a:moveTo>
                  <a:lnTo>
                    <a:pt x="8727948" y="0"/>
                  </a:lnTo>
                  <a:lnTo>
                    <a:pt x="8727948" y="10972800"/>
                  </a:lnTo>
                  <a:lnTo>
                    <a:pt x="0" y="10972800"/>
                  </a:lnTo>
                  <a:lnTo>
                    <a:pt x="0" y="0"/>
                  </a:lnTo>
                  <a:close/>
                </a:path>
              </a:pathLst>
            </a:custGeom>
            <a:blipFill>
              <a:blip r:embed="rId4"/>
              <a:stretch>
                <a:fillRect t="-7" b="-7"/>
              </a:stretch>
            </a:blipFill>
          </p:spPr>
        </p:sp>
      </p:grpSp>
      <p:grpSp>
        <p:nvGrpSpPr>
          <p:cNvPr id="8" name="Group 8"/>
          <p:cNvGrpSpPr/>
          <p:nvPr/>
        </p:nvGrpSpPr>
        <p:grpSpPr>
          <a:xfrm>
            <a:off x="5198919" y="3081472"/>
            <a:ext cx="7890162" cy="122645"/>
            <a:chOff x="0" y="0"/>
            <a:chExt cx="10520216" cy="163527"/>
          </a:xfrm>
        </p:grpSpPr>
        <p:sp>
          <p:nvSpPr>
            <p:cNvPr id="9" name="Freeform 9"/>
            <p:cNvSpPr/>
            <p:nvPr/>
          </p:nvSpPr>
          <p:spPr>
            <a:xfrm>
              <a:off x="0" y="0"/>
              <a:ext cx="10520172" cy="163576"/>
            </a:xfrm>
            <a:custGeom>
              <a:avLst/>
              <a:gdLst/>
              <a:ahLst/>
              <a:cxnLst/>
              <a:rect l="l" t="t" r="r" b="b"/>
              <a:pathLst>
                <a:path w="10520172" h="163576">
                  <a:moveTo>
                    <a:pt x="0" y="0"/>
                  </a:moveTo>
                  <a:lnTo>
                    <a:pt x="10520172" y="0"/>
                  </a:lnTo>
                  <a:lnTo>
                    <a:pt x="10520172" y="163576"/>
                  </a:lnTo>
                  <a:lnTo>
                    <a:pt x="0" y="163576"/>
                  </a:lnTo>
                  <a:lnTo>
                    <a:pt x="0" y="0"/>
                  </a:lnTo>
                  <a:close/>
                </a:path>
              </a:pathLst>
            </a:custGeom>
            <a:blipFill>
              <a:blip r:embed="rId5"/>
              <a:stretch>
                <a:fillRect t="-442" b="-412"/>
              </a:stretch>
            </a:blipFill>
          </p:spPr>
        </p:sp>
      </p:grpSp>
      <p:sp>
        <p:nvSpPr>
          <p:cNvPr id="10" name="TextBox 10"/>
          <p:cNvSpPr txBox="1"/>
          <p:nvPr/>
        </p:nvSpPr>
        <p:spPr>
          <a:xfrm>
            <a:off x="5198919" y="1269428"/>
            <a:ext cx="7890162" cy="1373079"/>
          </a:xfrm>
          <a:prstGeom prst="rect">
            <a:avLst/>
          </a:prstGeom>
        </p:spPr>
        <p:txBody>
          <a:bodyPr lIns="0" tIns="0" rIns="0" bIns="0" rtlCol="0" anchor="t">
            <a:spAutoFit/>
          </a:bodyPr>
          <a:lstStyle/>
          <a:p>
            <a:pPr algn="ctr">
              <a:lnSpc>
                <a:spcPts val="10668"/>
              </a:lnSpc>
            </a:pPr>
            <a:r>
              <a:rPr lang="en-US" sz="8400">
                <a:solidFill>
                  <a:srgbClr val="273384"/>
                </a:solidFill>
                <a:latin typeface="Eczar Bold"/>
              </a:rPr>
              <a:t>WELCOME </a:t>
            </a:r>
          </a:p>
        </p:txBody>
      </p:sp>
      <p:grpSp>
        <p:nvGrpSpPr>
          <p:cNvPr id="11" name="Group 11"/>
          <p:cNvGrpSpPr/>
          <p:nvPr/>
        </p:nvGrpSpPr>
        <p:grpSpPr>
          <a:xfrm>
            <a:off x="4493486" y="3142795"/>
            <a:ext cx="9485186" cy="4301109"/>
            <a:chOff x="0" y="0"/>
            <a:chExt cx="12646915" cy="5734812"/>
          </a:xfrm>
        </p:grpSpPr>
        <p:sp>
          <p:nvSpPr>
            <p:cNvPr id="12" name="Freeform 12"/>
            <p:cNvSpPr/>
            <p:nvPr/>
          </p:nvSpPr>
          <p:spPr>
            <a:xfrm>
              <a:off x="0" y="0"/>
              <a:ext cx="12646914" cy="5734812"/>
            </a:xfrm>
            <a:custGeom>
              <a:avLst/>
              <a:gdLst/>
              <a:ahLst/>
              <a:cxnLst/>
              <a:rect l="l" t="t" r="r" b="b"/>
              <a:pathLst>
                <a:path w="12646914" h="5734812">
                  <a:moveTo>
                    <a:pt x="0" y="0"/>
                  </a:moveTo>
                  <a:lnTo>
                    <a:pt x="12646914" y="0"/>
                  </a:lnTo>
                  <a:lnTo>
                    <a:pt x="12646914" y="5734812"/>
                  </a:lnTo>
                  <a:lnTo>
                    <a:pt x="0" y="5734812"/>
                  </a:lnTo>
                  <a:lnTo>
                    <a:pt x="0" y="0"/>
                  </a:lnTo>
                  <a:close/>
                </a:path>
              </a:pathLst>
            </a:custGeom>
            <a:blipFill>
              <a:blip r:embed="rId6"/>
              <a:stretch>
                <a:fillRect/>
              </a:stretch>
            </a:blipFill>
          </p:spPr>
        </p:sp>
      </p:grpSp>
      <p:sp>
        <p:nvSpPr>
          <p:cNvPr id="13" name="TextBox 13"/>
          <p:cNvSpPr txBox="1"/>
          <p:nvPr/>
        </p:nvSpPr>
        <p:spPr>
          <a:xfrm>
            <a:off x="3674635" y="7815379"/>
            <a:ext cx="11122886" cy="1714500"/>
          </a:xfrm>
          <a:prstGeom prst="rect">
            <a:avLst/>
          </a:prstGeom>
        </p:spPr>
        <p:txBody>
          <a:bodyPr lIns="0" tIns="0" rIns="0" bIns="0" rtlCol="0" anchor="t">
            <a:spAutoFit/>
          </a:bodyPr>
          <a:lstStyle/>
          <a:p>
            <a:pPr algn="ctr">
              <a:lnSpc>
                <a:spcPts val="6764"/>
              </a:lnSpc>
            </a:pPr>
            <a:r>
              <a:rPr lang="en-US" sz="5636">
                <a:solidFill>
                  <a:srgbClr val="273384"/>
                </a:solidFill>
                <a:latin typeface="Eczar Bold"/>
              </a:rPr>
              <a:t>Person Location Tracking Using Face Recognition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84042">
            <a:off x="-2322434" y="-4207917"/>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2784042">
            <a:off x="10703442" y="9141854"/>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a:off x="11358625" y="6172200"/>
            <a:ext cx="7401497" cy="8229600"/>
            <a:chOff x="0" y="0"/>
            <a:chExt cx="9868663" cy="10972800"/>
          </a:xfrm>
        </p:grpSpPr>
        <p:sp>
          <p:nvSpPr>
            <p:cNvPr id="7" name="Freeform 7"/>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8" name="Group 8"/>
          <p:cNvGrpSpPr/>
          <p:nvPr/>
        </p:nvGrpSpPr>
        <p:grpSpPr>
          <a:xfrm rot="1109801">
            <a:off x="6782388" y="8344271"/>
            <a:ext cx="9152475" cy="8229600"/>
            <a:chOff x="0" y="0"/>
            <a:chExt cx="12203300" cy="10972800"/>
          </a:xfrm>
        </p:grpSpPr>
        <p:sp>
          <p:nvSpPr>
            <p:cNvPr id="9" name="Freeform 9"/>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10" name="Group 10"/>
          <p:cNvGrpSpPr/>
          <p:nvPr/>
        </p:nvGrpSpPr>
        <p:grpSpPr>
          <a:xfrm rot="9278873">
            <a:off x="5074209" y="9583599"/>
            <a:ext cx="5029200" cy="4114800"/>
            <a:chOff x="0" y="0"/>
            <a:chExt cx="6705600" cy="5486400"/>
          </a:xfrm>
        </p:grpSpPr>
        <p:sp>
          <p:nvSpPr>
            <p:cNvPr id="11" name="Freeform 11"/>
            <p:cNvSpPr/>
            <p:nvPr/>
          </p:nvSpPr>
          <p:spPr>
            <a:xfrm>
              <a:off x="0" y="0"/>
              <a:ext cx="6705600" cy="5486400"/>
            </a:xfrm>
            <a:custGeom>
              <a:avLst/>
              <a:gdLst/>
              <a:ahLst/>
              <a:cxnLst/>
              <a:rect l="l" t="t" r="r" b="b"/>
              <a:pathLst>
                <a:path w="6705600" h="5486400">
                  <a:moveTo>
                    <a:pt x="0" y="0"/>
                  </a:moveTo>
                  <a:lnTo>
                    <a:pt x="6705600" y="0"/>
                  </a:lnTo>
                  <a:lnTo>
                    <a:pt x="6705600" y="5486400"/>
                  </a:lnTo>
                  <a:lnTo>
                    <a:pt x="0" y="5486400"/>
                  </a:lnTo>
                  <a:lnTo>
                    <a:pt x="0" y="0"/>
                  </a:lnTo>
                  <a:close/>
                </a:path>
              </a:pathLst>
            </a:custGeom>
            <a:blipFill>
              <a:blip r:embed="rId4"/>
              <a:stretch>
                <a:fillRect t="-115" b="-115"/>
              </a:stretch>
            </a:blipFill>
          </p:spPr>
        </p:sp>
      </p:grpSp>
      <p:grpSp>
        <p:nvGrpSpPr>
          <p:cNvPr id="12" name="Group 12"/>
          <p:cNvGrpSpPr/>
          <p:nvPr/>
        </p:nvGrpSpPr>
        <p:grpSpPr>
          <a:xfrm>
            <a:off x="-1977312" y="-4207917"/>
            <a:ext cx="7401497" cy="8229600"/>
            <a:chOff x="0" y="0"/>
            <a:chExt cx="9868663" cy="10972800"/>
          </a:xfrm>
        </p:grpSpPr>
        <p:sp>
          <p:nvSpPr>
            <p:cNvPr id="13" name="Freeform 13"/>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sp>
        <p:nvSpPr>
          <p:cNvPr id="14" name="Freeform 14"/>
          <p:cNvSpPr/>
          <p:nvPr/>
        </p:nvSpPr>
        <p:spPr>
          <a:xfrm>
            <a:off x="2700717" y="1749608"/>
            <a:ext cx="11808110" cy="5003281"/>
          </a:xfrm>
          <a:custGeom>
            <a:avLst/>
            <a:gdLst/>
            <a:ahLst/>
            <a:cxnLst/>
            <a:rect l="l" t="t" r="r" b="b"/>
            <a:pathLst>
              <a:path w="8115300" h="4068773">
                <a:moveTo>
                  <a:pt x="0" y="0"/>
                </a:moveTo>
                <a:lnTo>
                  <a:pt x="8115300" y="0"/>
                </a:lnTo>
                <a:lnTo>
                  <a:pt x="8115300" y="4068773"/>
                </a:lnTo>
                <a:lnTo>
                  <a:pt x="0" y="4068773"/>
                </a:lnTo>
                <a:lnTo>
                  <a:pt x="0" y="0"/>
                </a:lnTo>
                <a:close/>
              </a:path>
            </a:pathLst>
          </a:custGeom>
          <a:blipFill>
            <a:blip r:embed="rId5"/>
            <a:stretch>
              <a:fillRect t="-6096" b="-6096"/>
            </a:stretch>
          </a:blipFill>
        </p:spPr>
      </p:sp>
      <p:sp>
        <p:nvSpPr>
          <p:cNvPr id="16" name="TextBox 16"/>
          <p:cNvSpPr txBox="1"/>
          <p:nvPr/>
        </p:nvSpPr>
        <p:spPr>
          <a:xfrm>
            <a:off x="4670140" y="466759"/>
            <a:ext cx="8947720" cy="1123883"/>
          </a:xfrm>
          <a:prstGeom prst="rect">
            <a:avLst/>
          </a:prstGeom>
        </p:spPr>
        <p:txBody>
          <a:bodyPr lIns="0" tIns="0" rIns="0" bIns="0" rtlCol="0" anchor="t">
            <a:spAutoFit/>
          </a:bodyPr>
          <a:lstStyle/>
          <a:p>
            <a:pPr algn="ctr">
              <a:lnSpc>
                <a:spcPts val="8880"/>
              </a:lnSpc>
            </a:pPr>
            <a:r>
              <a:rPr lang="en-US" sz="7400">
                <a:solidFill>
                  <a:srgbClr val="273384"/>
                </a:solidFill>
                <a:latin typeface="Eczar Bold"/>
              </a:rPr>
              <a:t>conti...</a:t>
            </a:r>
          </a:p>
        </p:txBody>
      </p:sp>
      <p:sp>
        <p:nvSpPr>
          <p:cNvPr id="18" name="TextBox 18"/>
          <p:cNvSpPr txBox="1"/>
          <p:nvPr/>
        </p:nvSpPr>
        <p:spPr>
          <a:xfrm>
            <a:off x="5647506" y="7245368"/>
            <a:ext cx="5602422" cy="409508"/>
          </a:xfrm>
          <a:prstGeom prst="rect">
            <a:avLst/>
          </a:prstGeom>
        </p:spPr>
        <p:txBody>
          <a:bodyPr lIns="0" tIns="0" rIns="0" bIns="0" rtlCol="0" anchor="t">
            <a:spAutoFit/>
          </a:bodyPr>
          <a:lstStyle/>
          <a:p>
            <a:pPr algn="ctr">
              <a:lnSpc>
                <a:spcPts val="3240"/>
              </a:lnSpc>
            </a:pPr>
            <a:r>
              <a:rPr lang="en-US" sz="2700" dirty="0">
                <a:solidFill>
                  <a:srgbClr val="273384"/>
                </a:solidFill>
                <a:latin typeface="Eczar"/>
              </a:rPr>
              <a:t>Fig: Adding new person</a:t>
            </a:r>
          </a:p>
        </p:txBody>
      </p:sp>
    </p:spTree>
    <p:extLst>
      <p:ext uri="{BB962C8B-B14F-4D97-AF65-F5344CB8AC3E}">
        <p14:creationId xmlns:p14="http://schemas.microsoft.com/office/powerpoint/2010/main" val="24260993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84042">
            <a:off x="-2322434" y="-4207917"/>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2784042">
            <a:off x="10703442" y="9141854"/>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a:off x="11358625" y="6172200"/>
            <a:ext cx="7401497" cy="8229600"/>
            <a:chOff x="0" y="0"/>
            <a:chExt cx="9868663" cy="10972800"/>
          </a:xfrm>
        </p:grpSpPr>
        <p:sp>
          <p:nvSpPr>
            <p:cNvPr id="7" name="Freeform 7"/>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8" name="Group 8"/>
          <p:cNvGrpSpPr/>
          <p:nvPr/>
        </p:nvGrpSpPr>
        <p:grpSpPr>
          <a:xfrm rot="1109801">
            <a:off x="6782388" y="8344271"/>
            <a:ext cx="9152475" cy="8229600"/>
            <a:chOff x="0" y="0"/>
            <a:chExt cx="12203300" cy="10972800"/>
          </a:xfrm>
        </p:grpSpPr>
        <p:sp>
          <p:nvSpPr>
            <p:cNvPr id="9" name="Freeform 9"/>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10" name="Group 10"/>
          <p:cNvGrpSpPr/>
          <p:nvPr/>
        </p:nvGrpSpPr>
        <p:grpSpPr>
          <a:xfrm rot="9278873">
            <a:off x="5074209" y="9583599"/>
            <a:ext cx="5029200" cy="4114800"/>
            <a:chOff x="0" y="0"/>
            <a:chExt cx="6705600" cy="5486400"/>
          </a:xfrm>
        </p:grpSpPr>
        <p:sp>
          <p:nvSpPr>
            <p:cNvPr id="11" name="Freeform 11"/>
            <p:cNvSpPr/>
            <p:nvPr/>
          </p:nvSpPr>
          <p:spPr>
            <a:xfrm>
              <a:off x="0" y="0"/>
              <a:ext cx="6705600" cy="5486400"/>
            </a:xfrm>
            <a:custGeom>
              <a:avLst/>
              <a:gdLst/>
              <a:ahLst/>
              <a:cxnLst/>
              <a:rect l="l" t="t" r="r" b="b"/>
              <a:pathLst>
                <a:path w="6705600" h="5486400">
                  <a:moveTo>
                    <a:pt x="0" y="0"/>
                  </a:moveTo>
                  <a:lnTo>
                    <a:pt x="6705600" y="0"/>
                  </a:lnTo>
                  <a:lnTo>
                    <a:pt x="6705600" y="5486400"/>
                  </a:lnTo>
                  <a:lnTo>
                    <a:pt x="0" y="5486400"/>
                  </a:lnTo>
                  <a:lnTo>
                    <a:pt x="0" y="0"/>
                  </a:lnTo>
                  <a:close/>
                </a:path>
              </a:pathLst>
            </a:custGeom>
            <a:blipFill>
              <a:blip r:embed="rId4"/>
              <a:stretch>
                <a:fillRect t="-115" b="-115"/>
              </a:stretch>
            </a:blipFill>
          </p:spPr>
        </p:sp>
      </p:grpSp>
      <p:grpSp>
        <p:nvGrpSpPr>
          <p:cNvPr id="12" name="Group 12"/>
          <p:cNvGrpSpPr/>
          <p:nvPr/>
        </p:nvGrpSpPr>
        <p:grpSpPr>
          <a:xfrm>
            <a:off x="-1977312" y="-4207917"/>
            <a:ext cx="7401497" cy="8229600"/>
            <a:chOff x="0" y="0"/>
            <a:chExt cx="9868663" cy="10972800"/>
          </a:xfrm>
        </p:grpSpPr>
        <p:sp>
          <p:nvSpPr>
            <p:cNvPr id="13" name="Freeform 13"/>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sp>
        <p:nvSpPr>
          <p:cNvPr id="15" name="Freeform 15"/>
          <p:cNvSpPr/>
          <p:nvPr/>
        </p:nvSpPr>
        <p:spPr>
          <a:xfrm>
            <a:off x="3007256" y="1786608"/>
            <a:ext cx="11591002" cy="5871922"/>
          </a:xfrm>
          <a:custGeom>
            <a:avLst/>
            <a:gdLst/>
            <a:ahLst/>
            <a:cxnLst/>
            <a:rect l="l" t="t" r="r" b="b"/>
            <a:pathLst>
              <a:path w="8171339" h="4439250">
                <a:moveTo>
                  <a:pt x="0" y="0"/>
                </a:moveTo>
                <a:lnTo>
                  <a:pt x="8171339" y="0"/>
                </a:lnTo>
                <a:lnTo>
                  <a:pt x="8171339" y="4439250"/>
                </a:lnTo>
                <a:lnTo>
                  <a:pt x="0" y="4439250"/>
                </a:lnTo>
                <a:lnTo>
                  <a:pt x="0" y="0"/>
                </a:lnTo>
                <a:close/>
              </a:path>
            </a:pathLst>
          </a:custGeom>
          <a:blipFill>
            <a:blip r:embed="rId5"/>
            <a:stretch>
              <a:fillRect b="-3539"/>
            </a:stretch>
          </a:blipFill>
        </p:spPr>
        <p:txBody>
          <a:bodyPr/>
          <a:lstStyle/>
          <a:p>
            <a:endParaRPr lang="en-IN" dirty="0"/>
          </a:p>
        </p:txBody>
      </p:sp>
      <p:sp>
        <p:nvSpPr>
          <p:cNvPr id="17" name="TextBox 17"/>
          <p:cNvSpPr txBox="1"/>
          <p:nvPr/>
        </p:nvSpPr>
        <p:spPr>
          <a:xfrm>
            <a:off x="4670140" y="466759"/>
            <a:ext cx="8947720" cy="1123883"/>
          </a:xfrm>
          <a:prstGeom prst="rect">
            <a:avLst/>
          </a:prstGeom>
        </p:spPr>
        <p:txBody>
          <a:bodyPr lIns="0" tIns="0" rIns="0" bIns="0" rtlCol="0" anchor="t">
            <a:spAutoFit/>
          </a:bodyPr>
          <a:lstStyle/>
          <a:p>
            <a:pPr algn="ctr">
              <a:lnSpc>
                <a:spcPts val="8880"/>
              </a:lnSpc>
            </a:pPr>
            <a:r>
              <a:rPr lang="en-US" sz="7400">
                <a:solidFill>
                  <a:srgbClr val="273384"/>
                </a:solidFill>
                <a:latin typeface="Eczar Bold"/>
              </a:rPr>
              <a:t>conti...</a:t>
            </a:r>
          </a:p>
        </p:txBody>
      </p:sp>
      <p:sp>
        <p:nvSpPr>
          <p:cNvPr id="18" name="TextBox 18"/>
          <p:cNvSpPr txBox="1"/>
          <p:nvPr/>
        </p:nvSpPr>
        <p:spPr>
          <a:xfrm>
            <a:off x="5228658" y="8302151"/>
            <a:ext cx="7148197" cy="409508"/>
          </a:xfrm>
          <a:prstGeom prst="rect">
            <a:avLst/>
          </a:prstGeom>
        </p:spPr>
        <p:txBody>
          <a:bodyPr lIns="0" tIns="0" rIns="0" bIns="0" rtlCol="0" anchor="t">
            <a:spAutoFit/>
          </a:bodyPr>
          <a:lstStyle/>
          <a:p>
            <a:pPr algn="ctr">
              <a:lnSpc>
                <a:spcPts val="3240"/>
              </a:lnSpc>
            </a:pPr>
            <a:r>
              <a:rPr lang="en-US" sz="2700" dirty="0" err="1">
                <a:solidFill>
                  <a:srgbClr val="273384"/>
                </a:solidFill>
                <a:latin typeface="Eczar"/>
              </a:rPr>
              <a:t>Fig:Searching</a:t>
            </a:r>
            <a:r>
              <a:rPr lang="en-US" sz="2700" dirty="0">
                <a:solidFill>
                  <a:srgbClr val="273384"/>
                </a:solidFill>
                <a:latin typeface="Eczar"/>
              </a:rPr>
              <a:t> location using </a:t>
            </a:r>
            <a:r>
              <a:rPr lang="en-US" sz="2700" dirty="0" err="1">
                <a:solidFill>
                  <a:srgbClr val="273384"/>
                </a:solidFill>
                <a:latin typeface="Eczar"/>
              </a:rPr>
              <a:t>Usn</a:t>
            </a:r>
            <a:r>
              <a:rPr lang="en-US" sz="2700" dirty="0">
                <a:solidFill>
                  <a:srgbClr val="273384"/>
                </a:solidFill>
                <a:latin typeface="Eczar"/>
              </a:rPr>
              <a:t>/id</a:t>
            </a:r>
          </a:p>
        </p:txBody>
      </p:sp>
    </p:spTree>
    <p:extLst>
      <p:ext uri="{BB962C8B-B14F-4D97-AF65-F5344CB8AC3E}">
        <p14:creationId xmlns:p14="http://schemas.microsoft.com/office/powerpoint/2010/main" val="5321764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8769517">
            <a:off x="-3522076" y="5012423"/>
            <a:ext cx="6545961" cy="8229600"/>
            <a:chOff x="0" y="0"/>
            <a:chExt cx="8727948" cy="10972800"/>
          </a:xfrm>
        </p:grpSpPr>
        <p:sp>
          <p:nvSpPr>
            <p:cNvPr id="3" name="Freeform 3"/>
            <p:cNvSpPr/>
            <p:nvPr/>
          </p:nvSpPr>
          <p:spPr>
            <a:xfrm>
              <a:off x="0" y="0"/>
              <a:ext cx="8727948" cy="10972800"/>
            </a:xfrm>
            <a:custGeom>
              <a:avLst/>
              <a:gdLst/>
              <a:ahLst/>
              <a:cxnLst/>
              <a:rect l="l" t="t" r="r" b="b"/>
              <a:pathLst>
                <a:path w="8727948" h="10972800">
                  <a:moveTo>
                    <a:pt x="0" y="0"/>
                  </a:moveTo>
                  <a:lnTo>
                    <a:pt x="8727948" y="0"/>
                  </a:lnTo>
                  <a:lnTo>
                    <a:pt x="8727948" y="10972800"/>
                  </a:lnTo>
                  <a:lnTo>
                    <a:pt x="0" y="10972800"/>
                  </a:lnTo>
                  <a:lnTo>
                    <a:pt x="0" y="0"/>
                  </a:lnTo>
                  <a:close/>
                </a:path>
              </a:pathLst>
            </a:custGeom>
            <a:blipFill>
              <a:blip r:embed="rId2"/>
              <a:stretch>
                <a:fillRect t="-7" b="-7"/>
              </a:stretch>
            </a:blipFill>
          </p:spPr>
        </p:sp>
      </p:grpSp>
      <p:grpSp>
        <p:nvGrpSpPr>
          <p:cNvPr id="4" name="Group 4"/>
          <p:cNvGrpSpPr/>
          <p:nvPr/>
        </p:nvGrpSpPr>
        <p:grpSpPr>
          <a:xfrm>
            <a:off x="-1854116" y="5018944"/>
            <a:ext cx="5566488" cy="6189284"/>
            <a:chOff x="0" y="0"/>
            <a:chExt cx="7421984" cy="8252379"/>
          </a:xfrm>
        </p:grpSpPr>
        <p:sp>
          <p:nvSpPr>
            <p:cNvPr id="5" name="Freeform 5"/>
            <p:cNvSpPr/>
            <p:nvPr/>
          </p:nvSpPr>
          <p:spPr>
            <a:xfrm>
              <a:off x="0" y="0"/>
              <a:ext cx="7422007" cy="8252333"/>
            </a:xfrm>
            <a:custGeom>
              <a:avLst/>
              <a:gdLst/>
              <a:ahLst/>
              <a:cxnLst/>
              <a:rect l="l" t="t" r="r" b="b"/>
              <a:pathLst>
                <a:path w="7422007" h="8252333">
                  <a:moveTo>
                    <a:pt x="0" y="0"/>
                  </a:moveTo>
                  <a:lnTo>
                    <a:pt x="7422007" y="0"/>
                  </a:lnTo>
                  <a:lnTo>
                    <a:pt x="7422007" y="8252333"/>
                  </a:lnTo>
                  <a:lnTo>
                    <a:pt x="0" y="8252333"/>
                  </a:lnTo>
                  <a:lnTo>
                    <a:pt x="0" y="0"/>
                  </a:lnTo>
                  <a:close/>
                </a:path>
              </a:pathLst>
            </a:custGeom>
            <a:blipFill>
              <a:blip r:embed="rId3"/>
              <a:stretch>
                <a:fillRect l="-6" r="-5"/>
              </a:stretch>
            </a:blipFill>
          </p:spPr>
        </p:sp>
      </p:grpSp>
      <p:grpSp>
        <p:nvGrpSpPr>
          <p:cNvPr id="6" name="Group 6"/>
          <p:cNvGrpSpPr/>
          <p:nvPr/>
        </p:nvGrpSpPr>
        <p:grpSpPr>
          <a:xfrm rot="-9143347">
            <a:off x="10895972" y="-3265064"/>
            <a:ext cx="5262259" cy="4305485"/>
            <a:chOff x="0" y="0"/>
            <a:chExt cx="7016345" cy="5740647"/>
          </a:xfrm>
        </p:grpSpPr>
        <p:sp>
          <p:nvSpPr>
            <p:cNvPr id="7" name="Freeform 7"/>
            <p:cNvSpPr/>
            <p:nvPr/>
          </p:nvSpPr>
          <p:spPr>
            <a:xfrm>
              <a:off x="0" y="0"/>
              <a:ext cx="7016369" cy="5740654"/>
            </a:xfrm>
            <a:custGeom>
              <a:avLst/>
              <a:gdLst/>
              <a:ahLst/>
              <a:cxnLst/>
              <a:rect l="l" t="t" r="r" b="b"/>
              <a:pathLst>
                <a:path w="7016369" h="5740654">
                  <a:moveTo>
                    <a:pt x="0" y="0"/>
                  </a:moveTo>
                  <a:lnTo>
                    <a:pt x="7016369" y="0"/>
                  </a:lnTo>
                  <a:lnTo>
                    <a:pt x="7016369" y="5740654"/>
                  </a:lnTo>
                  <a:lnTo>
                    <a:pt x="0" y="5740654"/>
                  </a:lnTo>
                  <a:lnTo>
                    <a:pt x="0" y="0"/>
                  </a:lnTo>
                  <a:close/>
                </a:path>
              </a:pathLst>
            </a:custGeom>
            <a:blipFill>
              <a:blip r:embed="rId4"/>
              <a:stretch>
                <a:fillRect t="-60" b="-60"/>
              </a:stretch>
            </a:blipFill>
          </p:spPr>
        </p:sp>
      </p:grpSp>
      <p:grpSp>
        <p:nvGrpSpPr>
          <p:cNvPr id="8" name="Group 8"/>
          <p:cNvGrpSpPr/>
          <p:nvPr/>
        </p:nvGrpSpPr>
        <p:grpSpPr>
          <a:xfrm rot="-635208">
            <a:off x="13989562" y="-2748198"/>
            <a:ext cx="6545961" cy="8229600"/>
            <a:chOff x="0" y="0"/>
            <a:chExt cx="8727948" cy="10972800"/>
          </a:xfrm>
        </p:grpSpPr>
        <p:sp>
          <p:nvSpPr>
            <p:cNvPr id="9" name="Freeform 9"/>
            <p:cNvSpPr/>
            <p:nvPr/>
          </p:nvSpPr>
          <p:spPr>
            <a:xfrm>
              <a:off x="0" y="0"/>
              <a:ext cx="8727948" cy="10972800"/>
            </a:xfrm>
            <a:custGeom>
              <a:avLst/>
              <a:gdLst/>
              <a:ahLst/>
              <a:cxnLst/>
              <a:rect l="l" t="t" r="r" b="b"/>
              <a:pathLst>
                <a:path w="8727948" h="10972800">
                  <a:moveTo>
                    <a:pt x="0" y="0"/>
                  </a:moveTo>
                  <a:lnTo>
                    <a:pt x="8727948" y="0"/>
                  </a:lnTo>
                  <a:lnTo>
                    <a:pt x="8727948" y="10972800"/>
                  </a:lnTo>
                  <a:lnTo>
                    <a:pt x="0" y="10972800"/>
                  </a:lnTo>
                  <a:lnTo>
                    <a:pt x="0" y="0"/>
                  </a:lnTo>
                  <a:close/>
                </a:path>
              </a:pathLst>
            </a:custGeom>
            <a:blipFill>
              <a:blip r:embed="rId2"/>
              <a:stretch>
                <a:fillRect t="-7" b="-7"/>
              </a:stretch>
            </a:blipFill>
          </p:spPr>
        </p:sp>
      </p:grpSp>
      <p:grpSp>
        <p:nvGrpSpPr>
          <p:cNvPr id="10" name="Group 10"/>
          <p:cNvGrpSpPr/>
          <p:nvPr/>
        </p:nvGrpSpPr>
        <p:grpSpPr>
          <a:xfrm rot="1802367">
            <a:off x="12113412" y="7647789"/>
            <a:ext cx="5566488" cy="6189284"/>
            <a:chOff x="0" y="0"/>
            <a:chExt cx="7421984" cy="8252379"/>
          </a:xfrm>
        </p:grpSpPr>
        <p:sp>
          <p:nvSpPr>
            <p:cNvPr id="11" name="Freeform 11"/>
            <p:cNvSpPr/>
            <p:nvPr/>
          </p:nvSpPr>
          <p:spPr>
            <a:xfrm>
              <a:off x="0" y="0"/>
              <a:ext cx="7422007" cy="8252333"/>
            </a:xfrm>
            <a:custGeom>
              <a:avLst/>
              <a:gdLst/>
              <a:ahLst/>
              <a:cxnLst/>
              <a:rect l="l" t="t" r="r" b="b"/>
              <a:pathLst>
                <a:path w="7422007" h="8252333">
                  <a:moveTo>
                    <a:pt x="0" y="0"/>
                  </a:moveTo>
                  <a:lnTo>
                    <a:pt x="7422007" y="0"/>
                  </a:lnTo>
                  <a:lnTo>
                    <a:pt x="7422007" y="8252333"/>
                  </a:lnTo>
                  <a:lnTo>
                    <a:pt x="0" y="8252333"/>
                  </a:lnTo>
                  <a:lnTo>
                    <a:pt x="0" y="0"/>
                  </a:lnTo>
                  <a:close/>
                </a:path>
              </a:pathLst>
            </a:custGeom>
            <a:blipFill>
              <a:blip r:embed="rId3"/>
              <a:stretch>
                <a:fillRect l="-6" r="-5"/>
              </a:stretch>
            </a:blipFill>
          </p:spPr>
        </p:sp>
      </p:grpSp>
      <p:grpSp>
        <p:nvGrpSpPr>
          <p:cNvPr id="12" name="Group 12"/>
          <p:cNvGrpSpPr/>
          <p:nvPr/>
        </p:nvGrpSpPr>
        <p:grpSpPr>
          <a:xfrm rot="2471251">
            <a:off x="14876312" y="-586201"/>
            <a:ext cx="5566488" cy="6189284"/>
            <a:chOff x="0" y="0"/>
            <a:chExt cx="7421984" cy="8252379"/>
          </a:xfrm>
        </p:grpSpPr>
        <p:sp>
          <p:nvSpPr>
            <p:cNvPr id="13" name="Freeform 13"/>
            <p:cNvSpPr/>
            <p:nvPr/>
          </p:nvSpPr>
          <p:spPr>
            <a:xfrm>
              <a:off x="0" y="0"/>
              <a:ext cx="7422007" cy="8252333"/>
            </a:xfrm>
            <a:custGeom>
              <a:avLst/>
              <a:gdLst/>
              <a:ahLst/>
              <a:cxnLst/>
              <a:rect l="l" t="t" r="r" b="b"/>
              <a:pathLst>
                <a:path w="7422007" h="8252333">
                  <a:moveTo>
                    <a:pt x="0" y="0"/>
                  </a:moveTo>
                  <a:lnTo>
                    <a:pt x="7422007" y="0"/>
                  </a:lnTo>
                  <a:lnTo>
                    <a:pt x="7422007" y="8252333"/>
                  </a:lnTo>
                  <a:lnTo>
                    <a:pt x="0" y="8252333"/>
                  </a:lnTo>
                  <a:lnTo>
                    <a:pt x="0" y="0"/>
                  </a:lnTo>
                  <a:close/>
                </a:path>
              </a:pathLst>
            </a:custGeom>
            <a:blipFill>
              <a:blip r:embed="rId3"/>
              <a:stretch>
                <a:fillRect l="-6" r="-5"/>
              </a:stretch>
            </a:blipFill>
          </p:spPr>
        </p:sp>
      </p:grpSp>
      <p:sp>
        <p:nvSpPr>
          <p:cNvPr id="14" name="Freeform 14"/>
          <p:cNvSpPr/>
          <p:nvPr/>
        </p:nvSpPr>
        <p:spPr>
          <a:xfrm>
            <a:off x="3505200" y="1806754"/>
            <a:ext cx="11582400" cy="6050260"/>
          </a:xfrm>
          <a:custGeom>
            <a:avLst/>
            <a:gdLst/>
            <a:ahLst/>
            <a:cxnLst/>
            <a:rect l="l" t="t" r="r" b="b"/>
            <a:pathLst>
              <a:path w="8359697" h="4060064">
                <a:moveTo>
                  <a:pt x="0" y="0"/>
                </a:moveTo>
                <a:lnTo>
                  <a:pt x="8359698" y="0"/>
                </a:lnTo>
                <a:lnTo>
                  <a:pt x="8359698" y="4060064"/>
                </a:lnTo>
                <a:lnTo>
                  <a:pt x="0" y="4060064"/>
                </a:lnTo>
                <a:lnTo>
                  <a:pt x="0" y="0"/>
                </a:lnTo>
                <a:close/>
              </a:path>
            </a:pathLst>
          </a:custGeom>
          <a:blipFill>
            <a:blip r:embed="rId5"/>
            <a:stretch>
              <a:fillRect t="-6352" b="-9467"/>
            </a:stretch>
          </a:blipFill>
        </p:spPr>
      </p:sp>
      <p:sp>
        <p:nvSpPr>
          <p:cNvPr id="16" name="TextBox 16"/>
          <p:cNvSpPr txBox="1"/>
          <p:nvPr/>
        </p:nvSpPr>
        <p:spPr>
          <a:xfrm>
            <a:off x="4670140" y="466759"/>
            <a:ext cx="8947720" cy="1123883"/>
          </a:xfrm>
          <a:prstGeom prst="rect">
            <a:avLst/>
          </a:prstGeom>
        </p:spPr>
        <p:txBody>
          <a:bodyPr lIns="0" tIns="0" rIns="0" bIns="0" rtlCol="0" anchor="t">
            <a:spAutoFit/>
          </a:bodyPr>
          <a:lstStyle/>
          <a:p>
            <a:pPr algn="ctr">
              <a:lnSpc>
                <a:spcPts val="8880"/>
              </a:lnSpc>
            </a:pPr>
            <a:r>
              <a:rPr lang="en-US" sz="7400" dirty="0" err="1">
                <a:solidFill>
                  <a:srgbClr val="273384"/>
                </a:solidFill>
                <a:latin typeface="Eczar Bold"/>
              </a:rPr>
              <a:t>conti</a:t>
            </a:r>
            <a:r>
              <a:rPr lang="en-US" sz="7400" dirty="0">
                <a:solidFill>
                  <a:srgbClr val="273384"/>
                </a:solidFill>
                <a:latin typeface="Eczar Bold"/>
              </a:rPr>
              <a:t>...</a:t>
            </a:r>
          </a:p>
        </p:txBody>
      </p:sp>
      <p:sp>
        <p:nvSpPr>
          <p:cNvPr id="17" name="TextBox 17"/>
          <p:cNvSpPr txBox="1"/>
          <p:nvPr/>
        </p:nvSpPr>
        <p:spPr>
          <a:xfrm>
            <a:off x="5516453" y="8480245"/>
            <a:ext cx="7148197" cy="409508"/>
          </a:xfrm>
          <a:prstGeom prst="rect">
            <a:avLst/>
          </a:prstGeom>
        </p:spPr>
        <p:txBody>
          <a:bodyPr lIns="0" tIns="0" rIns="0" bIns="0" rtlCol="0" anchor="t">
            <a:spAutoFit/>
          </a:bodyPr>
          <a:lstStyle/>
          <a:p>
            <a:pPr algn="ctr">
              <a:lnSpc>
                <a:spcPts val="3240"/>
              </a:lnSpc>
            </a:pPr>
            <a:r>
              <a:rPr lang="en-US" sz="2700" dirty="0">
                <a:solidFill>
                  <a:srgbClr val="273384"/>
                </a:solidFill>
                <a:latin typeface="Eczar"/>
              </a:rPr>
              <a:t>Fig: If </a:t>
            </a:r>
            <a:r>
              <a:rPr lang="en-US" sz="2700" dirty="0" err="1">
                <a:solidFill>
                  <a:srgbClr val="273384"/>
                </a:solidFill>
                <a:latin typeface="Eczar"/>
              </a:rPr>
              <a:t>usn</a:t>
            </a:r>
            <a:r>
              <a:rPr lang="en-US" sz="2700" dirty="0">
                <a:solidFill>
                  <a:srgbClr val="273384"/>
                </a:solidFill>
                <a:latin typeface="Eczar"/>
              </a:rPr>
              <a:t> not in data base</a:t>
            </a:r>
          </a:p>
        </p:txBody>
      </p:sp>
    </p:spTree>
    <p:extLst>
      <p:ext uri="{BB962C8B-B14F-4D97-AF65-F5344CB8AC3E}">
        <p14:creationId xmlns:p14="http://schemas.microsoft.com/office/powerpoint/2010/main" val="1092175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8769517">
            <a:off x="-3522076" y="5012423"/>
            <a:ext cx="6545961" cy="8229600"/>
            <a:chOff x="0" y="0"/>
            <a:chExt cx="8727948" cy="10972800"/>
          </a:xfrm>
        </p:grpSpPr>
        <p:sp>
          <p:nvSpPr>
            <p:cNvPr id="3" name="Freeform 3"/>
            <p:cNvSpPr/>
            <p:nvPr/>
          </p:nvSpPr>
          <p:spPr>
            <a:xfrm>
              <a:off x="0" y="0"/>
              <a:ext cx="8727948" cy="10972800"/>
            </a:xfrm>
            <a:custGeom>
              <a:avLst/>
              <a:gdLst/>
              <a:ahLst/>
              <a:cxnLst/>
              <a:rect l="l" t="t" r="r" b="b"/>
              <a:pathLst>
                <a:path w="8727948" h="10972800">
                  <a:moveTo>
                    <a:pt x="0" y="0"/>
                  </a:moveTo>
                  <a:lnTo>
                    <a:pt x="8727948" y="0"/>
                  </a:lnTo>
                  <a:lnTo>
                    <a:pt x="8727948" y="10972800"/>
                  </a:lnTo>
                  <a:lnTo>
                    <a:pt x="0" y="10972800"/>
                  </a:lnTo>
                  <a:lnTo>
                    <a:pt x="0" y="0"/>
                  </a:lnTo>
                  <a:close/>
                </a:path>
              </a:pathLst>
            </a:custGeom>
            <a:blipFill>
              <a:blip r:embed="rId2"/>
              <a:stretch>
                <a:fillRect t="-7" b="-7"/>
              </a:stretch>
            </a:blipFill>
          </p:spPr>
        </p:sp>
      </p:grpSp>
      <p:grpSp>
        <p:nvGrpSpPr>
          <p:cNvPr id="4" name="Group 4"/>
          <p:cNvGrpSpPr/>
          <p:nvPr/>
        </p:nvGrpSpPr>
        <p:grpSpPr>
          <a:xfrm>
            <a:off x="-1854116" y="5018944"/>
            <a:ext cx="5566488" cy="6189284"/>
            <a:chOff x="0" y="0"/>
            <a:chExt cx="7421984" cy="8252379"/>
          </a:xfrm>
        </p:grpSpPr>
        <p:sp>
          <p:nvSpPr>
            <p:cNvPr id="5" name="Freeform 5"/>
            <p:cNvSpPr/>
            <p:nvPr/>
          </p:nvSpPr>
          <p:spPr>
            <a:xfrm>
              <a:off x="0" y="0"/>
              <a:ext cx="7422007" cy="8252333"/>
            </a:xfrm>
            <a:custGeom>
              <a:avLst/>
              <a:gdLst/>
              <a:ahLst/>
              <a:cxnLst/>
              <a:rect l="l" t="t" r="r" b="b"/>
              <a:pathLst>
                <a:path w="7422007" h="8252333">
                  <a:moveTo>
                    <a:pt x="0" y="0"/>
                  </a:moveTo>
                  <a:lnTo>
                    <a:pt x="7422007" y="0"/>
                  </a:lnTo>
                  <a:lnTo>
                    <a:pt x="7422007" y="8252333"/>
                  </a:lnTo>
                  <a:lnTo>
                    <a:pt x="0" y="8252333"/>
                  </a:lnTo>
                  <a:lnTo>
                    <a:pt x="0" y="0"/>
                  </a:lnTo>
                  <a:close/>
                </a:path>
              </a:pathLst>
            </a:custGeom>
            <a:blipFill>
              <a:blip r:embed="rId3"/>
              <a:stretch>
                <a:fillRect l="-6" r="-5"/>
              </a:stretch>
            </a:blipFill>
          </p:spPr>
        </p:sp>
      </p:grpSp>
      <p:grpSp>
        <p:nvGrpSpPr>
          <p:cNvPr id="6" name="Group 6"/>
          <p:cNvGrpSpPr/>
          <p:nvPr/>
        </p:nvGrpSpPr>
        <p:grpSpPr>
          <a:xfrm rot="-9143347">
            <a:off x="10895972" y="-3265064"/>
            <a:ext cx="5262259" cy="4305485"/>
            <a:chOff x="0" y="0"/>
            <a:chExt cx="7016345" cy="5740647"/>
          </a:xfrm>
        </p:grpSpPr>
        <p:sp>
          <p:nvSpPr>
            <p:cNvPr id="7" name="Freeform 7"/>
            <p:cNvSpPr/>
            <p:nvPr/>
          </p:nvSpPr>
          <p:spPr>
            <a:xfrm>
              <a:off x="0" y="0"/>
              <a:ext cx="7016369" cy="5740654"/>
            </a:xfrm>
            <a:custGeom>
              <a:avLst/>
              <a:gdLst/>
              <a:ahLst/>
              <a:cxnLst/>
              <a:rect l="l" t="t" r="r" b="b"/>
              <a:pathLst>
                <a:path w="7016369" h="5740654">
                  <a:moveTo>
                    <a:pt x="0" y="0"/>
                  </a:moveTo>
                  <a:lnTo>
                    <a:pt x="7016369" y="0"/>
                  </a:lnTo>
                  <a:lnTo>
                    <a:pt x="7016369" y="5740654"/>
                  </a:lnTo>
                  <a:lnTo>
                    <a:pt x="0" y="5740654"/>
                  </a:lnTo>
                  <a:lnTo>
                    <a:pt x="0" y="0"/>
                  </a:lnTo>
                  <a:close/>
                </a:path>
              </a:pathLst>
            </a:custGeom>
            <a:blipFill>
              <a:blip r:embed="rId4"/>
              <a:stretch>
                <a:fillRect t="-60" b="-60"/>
              </a:stretch>
            </a:blipFill>
          </p:spPr>
        </p:sp>
      </p:grpSp>
      <p:grpSp>
        <p:nvGrpSpPr>
          <p:cNvPr id="8" name="Group 8"/>
          <p:cNvGrpSpPr/>
          <p:nvPr/>
        </p:nvGrpSpPr>
        <p:grpSpPr>
          <a:xfrm rot="-635208">
            <a:off x="13989562" y="-2748198"/>
            <a:ext cx="6545961" cy="8229600"/>
            <a:chOff x="0" y="0"/>
            <a:chExt cx="8727948" cy="10972800"/>
          </a:xfrm>
        </p:grpSpPr>
        <p:sp>
          <p:nvSpPr>
            <p:cNvPr id="9" name="Freeform 9"/>
            <p:cNvSpPr/>
            <p:nvPr/>
          </p:nvSpPr>
          <p:spPr>
            <a:xfrm>
              <a:off x="0" y="0"/>
              <a:ext cx="8727948" cy="10972800"/>
            </a:xfrm>
            <a:custGeom>
              <a:avLst/>
              <a:gdLst/>
              <a:ahLst/>
              <a:cxnLst/>
              <a:rect l="l" t="t" r="r" b="b"/>
              <a:pathLst>
                <a:path w="8727948" h="10972800">
                  <a:moveTo>
                    <a:pt x="0" y="0"/>
                  </a:moveTo>
                  <a:lnTo>
                    <a:pt x="8727948" y="0"/>
                  </a:lnTo>
                  <a:lnTo>
                    <a:pt x="8727948" y="10972800"/>
                  </a:lnTo>
                  <a:lnTo>
                    <a:pt x="0" y="10972800"/>
                  </a:lnTo>
                  <a:lnTo>
                    <a:pt x="0" y="0"/>
                  </a:lnTo>
                  <a:close/>
                </a:path>
              </a:pathLst>
            </a:custGeom>
            <a:blipFill>
              <a:blip r:embed="rId2"/>
              <a:stretch>
                <a:fillRect t="-7" b="-7"/>
              </a:stretch>
            </a:blipFill>
          </p:spPr>
        </p:sp>
      </p:grpSp>
      <p:grpSp>
        <p:nvGrpSpPr>
          <p:cNvPr id="10" name="Group 10"/>
          <p:cNvGrpSpPr/>
          <p:nvPr/>
        </p:nvGrpSpPr>
        <p:grpSpPr>
          <a:xfrm rot="1802367">
            <a:off x="12113412" y="7647789"/>
            <a:ext cx="5566488" cy="6189284"/>
            <a:chOff x="0" y="0"/>
            <a:chExt cx="7421984" cy="8252379"/>
          </a:xfrm>
        </p:grpSpPr>
        <p:sp>
          <p:nvSpPr>
            <p:cNvPr id="11" name="Freeform 11"/>
            <p:cNvSpPr/>
            <p:nvPr/>
          </p:nvSpPr>
          <p:spPr>
            <a:xfrm>
              <a:off x="0" y="0"/>
              <a:ext cx="7422007" cy="8252333"/>
            </a:xfrm>
            <a:custGeom>
              <a:avLst/>
              <a:gdLst/>
              <a:ahLst/>
              <a:cxnLst/>
              <a:rect l="l" t="t" r="r" b="b"/>
              <a:pathLst>
                <a:path w="7422007" h="8252333">
                  <a:moveTo>
                    <a:pt x="0" y="0"/>
                  </a:moveTo>
                  <a:lnTo>
                    <a:pt x="7422007" y="0"/>
                  </a:lnTo>
                  <a:lnTo>
                    <a:pt x="7422007" y="8252333"/>
                  </a:lnTo>
                  <a:lnTo>
                    <a:pt x="0" y="8252333"/>
                  </a:lnTo>
                  <a:lnTo>
                    <a:pt x="0" y="0"/>
                  </a:lnTo>
                  <a:close/>
                </a:path>
              </a:pathLst>
            </a:custGeom>
            <a:blipFill>
              <a:blip r:embed="rId3"/>
              <a:stretch>
                <a:fillRect l="-6" r="-5"/>
              </a:stretch>
            </a:blipFill>
          </p:spPr>
        </p:sp>
      </p:grpSp>
      <p:grpSp>
        <p:nvGrpSpPr>
          <p:cNvPr id="12" name="Group 12"/>
          <p:cNvGrpSpPr/>
          <p:nvPr/>
        </p:nvGrpSpPr>
        <p:grpSpPr>
          <a:xfrm rot="2471251">
            <a:off x="14876312" y="-586201"/>
            <a:ext cx="5566488" cy="6189284"/>
            <a:chOff x="0" y="0"/>
            <a:chExt cx="7421984" cy="8252379"/>
          </a:xfrm>
        </p:grpSpPr>
        <p:sp>
          <p:nvSpPr>
            <p:cNvPr id="13" name="Freeform 13"/>
            <p:cNvSpPr/>
            <p:nvPr/>
          </p:nvSpPr>
          <p:spPr>
            <a:xfrm>
              <a:off x="0" y="0"/>
              <a:ext cx="7422007" cy="8252333"/>
            </a:xfrm>
            <a:custGeom>
              <a:avLst/>
              <a:gdLst/>
              <a:ahLst/>
              <a:cxnLst/>
              <a:rect l="l" t="t" r="r" b="b"/>
              <a:pathLst>
                <a:path w="7422007" h="8252333">
                  <a:moveTo>
                    <a:pt x="0" y="0"/>
                  </a:moveTo>
                  <a:lnTo>
                    <a:pt x="7422007" y="0"/>
                  </a:lnTo>
                  <a:lnTo>
                    <a:pt x="7422007" y="8252333"/>
                  </a:lnTo>
                  <a:lnTo>
                    <a:pt x="0" y="8252333"/>
                  </a:lnTo>
                  <a:lnTo>
                    <a:pt x="0" y="0"/>
                  </a:lnTo>
                  <a:close/>
                </a:path>
              </a:pathLst>
            </a:custGeom>
            <a:blipFill>
              <a:blip r:embed="rId3"/>
              <a:stretch>
                <a:fillRect l="-6" r="-5"/>
              </a:stretch>
            </a:blipFill>
          </p:spPr>
        </p:sp>
      </p:grpSp>
      <p:sp>
        <p:nvSpPr>
          <p:cNvPr id="15" name="Freeform 15"/>
          <p:cNvSpPr/>
          <p:nvPr/>
        </p:nvSpPr>
        <p:spPr>
          <a:xfrm>
            <a:off x="4114801" y="1723409"/>
            <a:ext cx="10769902" cy="6254040"/>
          </a:xfrm>
          <a:custGeom>
            <a:avLst/>
            <a:gdLst/>
            <a:ahLst/>
            <a:cxnLst/>
            <a:rect l="l" t="t" r="r" b="b"/>
            <a:pathLst>
              <a:path w="8018775" h="4356367">
                <a:moveTo>
                  <a:pt x="0" y="0"/>
                </a:moveTo>
                <a:lnTo>
                  <a:pt x="8018775" y="0"/>
                </a:lnTo>
                <a:lnTo>
                  <a:pt x="8018775" y="4356367"/>
                </a:lnTo>
                <a:lnTo>
                  <a:pt x="0" y="4356367"/>
                </a:lnTo>
                <a:lnTo>
                  <a:pt x="0" y="0"/>
                </a:lnTo>
                <a:close/>
              </a:path>
            </a:pathLst>
          </a:custGeom>
          <a:blipFill>
            <a:blip r:embed="rId5"/>
            <a:stretch>
              <a:fillRect t="-3539"/>
            </a:stretch>
          </a:blipFill>
        </p:spPr>
      </p:sp>
      <p:sp>
        <p:nvSpPr>
          <p:cNvPr id="16" name="TextBox 16"/>
          <p:cNvSpPr txBox="1"/>
          <p:nvPr/>
        </p:nvSpPr>
        <p:spPr>
          <a:xfrm>
            <a:off x="4670140" y="466759"/>
            <a:ext cx="8947720" cy="1123883"/>
          </a:xfrm>
          <a:prstGeom prst="rect">
            <a:avLst/>
          </a:prstGeom>
        </p:spPr>
        <p:txBody>
          <a:bodyPr lIns="0" tIns="0" rIns="0" bIns="0" rtlCol="0" anchor="t">
            <a:spAutoFit/>
          </a:bodyPr>
          <a:lstStyle/>
          <a:p>
            <a:pPr algn="ctr">
              <a:lnSpc>
                <a:spcPts val="8880"/>
              </a:lnSpc>
            </a:pPr>
            <a:r>
              <a:rPr lang="en-US" sz="7400" dirty="0" err="1">
                <a:solidFill>
                  <a:srgbClr val="273384"/>
                </a:solidFill>
                <a:latin typeface="Eczar Bold"/>
              </a:rPr>
              <a:t>conti</a:t>
            </a:r>
            <a:r>
              <a:rPr lang="en-US" sz="7400" dirty="0">
                <a:solidFill>
                  <a:srgbClr val="273384"/>
                </a:solidFill>
                <a:latin typeface="Eczar Bold"/>
              </a:rPr>
              <a:t>...</a:t>
            </a:r>
          </a:p>
        </p:txBody>
      </p:sp>
      <p:sp>
        <p:nvSpPr>
          <p:cNvPr id="18" name="TextBox 18"/>
          <p:cNvSpPr txBox="1"/>
          <p:nvPr/>
        </p:nvSpPr>
        <p:spPr>
          <a:xfrm>
            <a:off x="6681745" y="8430185"/>
            <a:ext cx="5602422" cy="409508"/>
          </a:xfrm>
          <a:prstGeom prst="rect">
            <a:avLst/>
          </a:prstGeom>
        </p:spPr>
        <p:txBody>
          <a:bodyPr lIns="0" tIns="0" rIns="0" bIns="0" rtlCol="0" anchor="t">
            <a:spAutoFit/>
          </a:bodyPr>
          <a:lstStyle/>
          <a:p>
            <a:pPr algn="ctr">
              <a:lnSpc>
                <a:spcPts val="3240"/>
              </a:lnSpc>
            </a:pPr>
            <a:r>
              <a:rPr lang="en-US" sz="2700" dirty="0">
                <a:solidFill>
                  <a:srgbClr val="273384"/>
                </a:solidFill>
                <a:latin typeface="Eczar"/>
              </a:rPr>
              <a:t>Fig: Found result displaying</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3" name="Group 3"/>
          <p:cNvGrpSpPr/>
          <p:nvPr/>
        </p:nvGrpSpPr>
        <p:grpSpPr>
          <a:xfrm rot="-9560830">
            <a:off x="6938612" y="7720766"/>
            <a:ext cx="8939049" cy="9463300"/>
            <a:chOff x="0" y="0"/>
            <a:chExt cx="11918732" cy="12617733"/>
          </a:xfrm>
        </p:grpSpPr>
        <p:sp>
          <p:nvSpPr>
            <p:cNvPr id="4" name="Freeform 4"/>
            <p:cNvSpPr/>
            <p:nvPr/>
          </p:nvSpPr>
          <p:spPr>
            <a:xfrm flipH="1">
              <a:off x="0" y="0"/>
              <a:ext cx="11918696" cy="12617704"/>
            </a:xfrm>
            <a:custGeom>
              <a:avLst/>
              <a:gdLst/>
              <a:ahLst/>
              <a:cxnLst/>
              <a:rect l="l" t="t" r="r" b="b"/>
              <a:pathLst>
                <a:path w="11918696" h="12617704">
                  <a:moveTo>
                    <a:pt x="11918696" y="0"/>
                  </a:moveTo>
                  <a:lnTo>
                    <a:pt x="0" y="0"/>
                  </a:lnTo>
                  <a:lnTo>
                    <a:pt x="0" y="12617704"/>
                  </a:lnTo>
                  <a:lnTo>
                    <a:pt x="11918696" y="12617704"/>
                  </a:lnTo>
                  <a:lnTo>
                    <a:pt x="11918696" y="0"/>
                  </a:lnTo>
                  <a:close/>
                </a:path>
              </a:pathLst>
            </a:custGeom>
            <a:blipFill>
              <a:blip r:embed="rId2"/>
              <a:stretch>
                <a:fillRect l="-8874" r="-8874"/>
              </a:stretch>
            </a:blipFill>
          </p:spPr>
        </p:sp>
      </p:grpSp>
      <p:grpSp>
        <p:nvGrpSpPr>
          <p:cNvPr id="5" name="Group 5"/>
          <p:cNvGrpSpPr/>
          <p:nvPr/>
        </p:nvGrpSpPr>
        <p:grpSpPr>
          <a:xfrm rot="-9564093">
            <a:off x="4046691" y="8532590"/>
            <a:ext cx="4288558" cy="3508821"/>
            <a:chOff x="0" y="0"/>
            <a:chExt cx="5718077" cy="4678428"/>
          </a:xfrm>
        </p:grpSpPr>
        <p:sp>
          <p:nvSpPr>
            <p:cNvPr id="6" name="Freeform 6"/>
            <p:cNvSpPr/>
            <p:nvPr/>
          </p:nvSpPr>
          <p:spPr>
            <a:xfrm>
              <a:off x="0" y="0"/>
              <a:ext cx="5718048" cy="4678426"/>
            </a:xfrm>
            <a:custGeom>
              <a:avLst/>
              <a:gdLst/>
              <a:ahLst/>
              <a:cxnLst/>
              <a:rect l="l" t="t" r="r" b="b"/>
              <a:pathLst>
                <a:path w="5718048" h="4678426">
                  <a:moveTo>
                    <a:pt x="0" y="0"/>
                  </a:moveTo>
                  <a:lnTo>
                    <a:pt x="5718048" y="0"/>
                  </a:lnTo>
                  <a:lnTo>
                    <a:pt x="5718048" y="4678426"/>
                  </a:lnTo>
                  <a:lnTo>
                    <a:pt x="0" y="4678426"/>
                  </a:lnTo>
                  <a:lnTo>
                    <a:pt x="0" y="0"/>
                  </a:lnTo>
                  <a:close/>
                </a:path>
              </a:pathLst>
            </a:custGeom>
            <a:blipFill>
              <a:blip r:embed="rId3"/>
              <a:stretch>
                <a:fillRect/>
              </a:stretch>
            </a:blipFill>
          </p:spPr>
        </p:sp>
      </p:grpSp>
      <p:grpSp>
        <p:nvGrpSpPr>
          <p:cNvPr id="7" name="Group 7"/>
          <p:cNvGrpSpPr/>
          <p:nvPr/>
        </p:nvGrpSpPr>
        <p:grpSpPr>
          <a:xfrm rot="-10800000">
            <a:off x="-2475227" y="6947481"/>
            <a:ext cx="8939049" cy="9463300"/>
            <a:chOff x="0" y="0"/>
            <a:chExt cx="11918732" cy="12617733"/>
          </a:xfrm>
        </p:grpSpPr>
        <p:sp>
          <p:nvSpPr>
            <p:cNvPr id="8" name="Freeform 8"/>
            <p:cNvSpPr/>
            <p:nvPr/>
          </p:nvSpPr>
          <p:spPr>
            <a:xfrm>
              <a:off x="0" y="0"/>
              <a:ext cx="11918696" cy="12617704"/>
            </a:xfrm>
            <a:custGeom>
              <a:avLst/>
              <a:gdLst/>
              <a:ahLst/>
              <a:cxnLst/>
              <a:rect l="l" t="t" r="r" b="b"/>
              <a:pathLst>
                <a:path w="11918696" h="12617704">
                  <a:moveTo>
                    <a:pt x="0" y="0"/>
                  </a:moveTo>
                  <a:lnTo>
                    <a:pt x="11918696" y="0"/>
                  </a:lnTo>
                  <a:lnTo>
                    <a:pt x="11918696" y="12617704"/>
                  </a:lnTo>
                  <a:lnTo>
                    <a:pt x="0" y="12617704"/>
                  </a:lnTo>
                  <a:lnTo>
                    <a:pt x="0" y="0"/>
                  </a:lnTo>
                  <a:close/>
                </a:path>
              </a:pathLst>
            </a:custGeom>
            <a:blipFill>
              <a:blip r:embed="rId2"/>
              <a:stretch>
                <a:fillRect l="-8874" r="-8874"/>
              </a:stretch>
            </a:blipFill>
          </p:spPr>
        </p:sp>
      </p:grpSp>
      <p:grpSp>
        <p:nvGrpSpPr>
          <p:cNvPr id="9" name="Group 9"/>
          <p:cNvGrpSpPr/>
          <p:nvPr/>
        </p:nvGrpSpPr>
        <p:grpSpPr>
          <a:xfrm>
            <a:off x="-3771997" y="2827464"/>
            <a:ext cx="6513205" cy="7241923"/>
            <a:chOff x="0" y="0"/>
            <a:chExt cx="8684273" cy="9655897"/>
          </a:xfrm>
        </p:grpSpPr>
        <p:sp>
          <p:nvSpPr>
            <p:cNvPr id="10" name="Freeform 10"/>
            <p:cNvSpPr/>
            <p:nvPr/>
          </p:nvSpPr>
          <p:spPr>
            <a:xfrm>
              <a:off x="0" y="0"/>
              <a:ext cx="8684260" cy="9655937"/>
            </a:xfrm>
            <a:custGeom>
              <a:avLst/>
              <a:gdLst/>
              <a:ahLst/>
              <a:cxnLst/>
              <a:rect l="l" t="t" r="r" b="b"/>
              <a:pathLst>
                <a:path w="8684260" h="9655937">
                  <a:moveTo>
                    <a:pt x="0" y="0"/>
                  </a:moveTo>
                  <a:lnTo>
                    <a:pt x="8684260" y="0"/>
                  </a:lnTo>
                  <a:lnTo>
                    <a:pt x="8684260" y="9655937"/>
                  </a:lnTo>
                  <a:lnTo>
                    <a:pt x="0" y="9655937"/>
                  </a:lnTo>
                  <a:lnTo>
                    <a:pt x="0" y="0"/>
                  </a:lnTo>
                  <a:close/>
                </a:path>
              </a:pathLst>
            </a:custGeom>
            <a:blipFill>
              <a:blip r:embed="rId4"/>
              <a:stretch>
                <a:fillRect l="-6" r="-6"/>
              </a:stretch>
            </a:blipFill>
          </p:spPr>
        </p:sp>
      </p:grpSp>
      <p:grpSp>
        <p:nvGrpSpPr>
          <p:cNvPr id="11" name="Group 11"/>
          <p:cNvGrpSpPr/>
          <p:nvPr/>
        </p:nvGrpSpPr>
        <p:grpSpPr>
          <a:xfrm>
            <a:off x="14472759" y="-3369153"/>
            <a:ext cx="5573082" cy="6196616"/>
            <a:chOff x="0" y="0"/>
            <a:chExt cx="7430776" cy="8262155"/>
          </a:xfrm>
        </p:grpSpPr>
        <p:sp>
          <p:nvSpPr>
            <p:cNvPr id="12" name="Freeform 12"/>
            <p:cNvSpPr/>
            <p:nvPr/>
          </p:nvSpPr>
          <p:spPr>
            <a:xfrm>
              <a:off x="0" y="0"/>
              <a:ext cx="7430770" cy="8262112"/>
            </a:xfrm>
            <a:custGeom>
              <a:avLst/>
              <a:gdLst/>
              <a:ahLst/>
              <a:cxnLst/>
              <a:rect l="l" t="t" r="r" b="b"/>
              <a:pathLst>
                <a:path w="7430770" h="8262112">
                  <a:moveTo>
                    <a:pt x="0" y="0"/>
                  </a:moveTo>
                  <a:lnTo>
                    <a:pt x="7430770" y="0"/>
                  </a:lnTo>
                  <a:lnTo>
                    <a:pt x="7430770" y="8262112"/>
                  </a:lnTo>
                  <a:lnTo>
                    <a:pt x="0" y="8262112"/>
                  </a:lnTo>
                  <a:lnTo>
                    <a:pt x="0" y="0"/>
                  </a:lnTo>
                  <a:close/>
                </a:path>
              </a:pathLst>
            </a:custGeom>
            <a:blipFill>
              <a:blip r:embed="rId4"/>
              <a:stretch>
                <a:fillRect l="-6" r="-6"/>
              </a:stretch>
            </a:blipFill>
          </p:spPr>
        </p:sp>
      </p:grpSp>
      <p:grpSp>
        <p:nvGrpSpPr>
          <p:cNvPr id="13" name="Group 13"/>
          <p:cNvGrpSpPr/>
          <p:nvPr/>
        </p:nvGrpSpPr>
        <p:grpSpPr>
          <a:xfrm>
            <a:off x="14581104" y="7531620"/>
            <a:ext cx="5573082" cy="6196616"/>
            <a:chOff x="0" y="0"/>
            <a:chExt cx="7430776" cy="8262155"/>
          </a:xfrm>
        </p:grpSpPr>
        <p:sp>
          <p:nvSpPr>
            <p:cNvPr id="14" name="Freeform 14"/>
            <p:cNvSpPr/>
            <p:nvPr/>
          </p:nvSpPr>
          <p:spPr>
            <a:xfrm>
              <a:off x="0" y="0"/>
              <a:ext cx="7430770" cy="8262112"/>
            </a:xfrm>
            <a:custGeom>
              <a:avLst/>
              <a:gdLst/>
              <a:ahLst/>
              <a:cxnLst/>
              <a:rect l="l" t="t" r="r" b="b"/>
              <a:pathLst>
                <a:path w="7430770" h="8262112">
                  <a:moveTo>
                    <a:pt x="0" y="0"/>
                  </a:moveTo>
                  <a:lnTo>
                    <a:pt x="7430770" y="0"/>
                  </a:lnTo>
                  <a:lnTo>
                    <a:pt x="7430770" y="8262112"/>
                  </a:lnTo>
                  <a:lnTo>
                    <a:pt x="0" y="8262112"/>
                  </a:lnTo>
                  <a:lnTo>
                    <a:pt x="0" y="0"/>
                  </a:lnTo>
                  <a:close/>
                </a:path>
              </a:pathLst>
            </a:custGeom>
            <a:blipFill>
              <a:blip r:embed="rId4"/>
              <a:stretch>
                <a:fillRect l="-6" r="-6"/>
              </a:stretch>
            </a:blipFill>
          </p:spPr>
        </p:sp>
      </p:grpSp>
      <p:sp>
        <p:nvSpPr>
          <p:cNvPr id="16" name="Title 15">
            <a:extLst>
              <a:ext uri="{FF2B5EF4-FFF2-40B4-BE49-F238E27FC236}">
                <a16:creationId xmlns:a16="http://schemas.microsoft.com/office/drawing/2014/main" id="{AF9F6DFE-AF8F-156F-492F-058065AF27E7}"/>
              </a:ext>
            </a:extLst>
          </p:cNvPr>
          <p:cNvSpPr>
            <a:spLocks noGrp="1"/>
          </p:cNvSpPr>
          <p:nvPr>
            <p:ph type="title"/>
          </p:nvPr>
        </p:nvSpPr>
        <p:spPr>
          <a:xfrm>
            <a:off x="3342685" y="104189"/>
            <a:ext cx="8229600" cy="1143000"/>
          </a:xfrm>
        </p:spPr>
        <p:txBody>
          <a:bodyPr/>
          <a:lstStyle/>
          <a:p>
            <a:r>
              <a:rPr lang="en-US" b="1" dirty="0">
                <a:solidFill>
                  <a:schemeClr val="accent1">
                    <a:lumMod val="75000"/>
                  </a:schemeClr>
                </a:solidFill>
              </a:rPr>
              <a:t>CONCLUSION</a:t>
            </a:r>
            <a:endParaRPr lang="en-IN" b="1" dirty="0">
              <a:solidFill>
                <a:schemeClr val="accent1">
                  <a:lumMod val="75000"/>
                </a:schemeClr>
              </a:solidFill>
            </a:endParaRPr>
          </a:p>
        </p:txBody>
      </p:sp>
      <p:sp>
        <p:nvSpPr>
          <p:cNvPr id="25" name="TextBox 24">
            <a:extLst>
              <a:ext uri="{FF2B5EF4-FFF2-40B4-BE49-F238E27FC236}">
                <a16:creationId xmlns:a16="http://schemas.microsoft.com/office/drawing/2014/main" id="{47CA4C49-00C5-8C91-D534-CEE4C9615816}"/>
              </a:ext>
            </a:extLst>
          </p:cNvPr>
          <p:cNvSpPr txBox="1"/>
          <p:nvPr/>
        </p:nvSpPr>
        <p:spPr>
          <a:xfrm>
            <a:off x="2209800" y="1883865"/>
            <a:ext cx="14249400" cy="5170646"/>
          </a:xfrm>
          <a:prstGeom prst="rect">
            <a:avLst/>
          </a:prstGeom>
          <a:noFill/>
        </p:spPr>
        <p:txBody>
          <a:bodyPr wrap="square">
            <a:spAutoFit/>
          </a:bodyPr>
          <a:lstStyle/>
          <a:p>
            <a:pPr algn="just"/>
            <a:r>
              <a:rPr lang="en-US" sz="3000" dirty="0"/>
              <a:t>A Person Location Tracking System Using Face Recognition technology offers a powerful solution for various applications. By accurately identifying individuals in real-time, it enhances security measures, facilitates efficient attendance management, and enables personalized services. However, ethical considerations regarding privacy and data security must be rigorously addressed to ensure the responsible deployment and use of such systems.</a:t>
            </a:r>
          </a:p>
          <a:p>
            <a:pPr algn="just"/>
            <a:endParaRPr lang="en-US" sz="3000" dirty="0"/>
          </a:p>
          <a:p>
            <a:pPr algn="just"/>
            <a:endParaRPr lang="en-US" sz="3000" dirty="0"/>
          </a:p>
          <a:p>
            <a:pPr algn="just"/>
            <a:endParaRPr lang="en-US" sz="3000" dirty="0">
              <a:solidFill>
                <a:srgbClr val="FF0000"/>
              </a:solidFill>
            </a:endParaRPr>
          </a:p>
          <a:p>
            <a:pPr algn="just"/>
            <a:endParaRPr lang="en-US" sz="3000" dirty="0"/>
          </a:p>
          <a:p>
            <a:pPr algn="just"/>
            <a:endParaRPr lang="en-US" sz="30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92599">
            <a:off x="15869006" y="6270652"/>
            <a:ext cx="3938319" cy="3222261"/>
            <a:chOff x="0" y="0"/>
            <a:chExt cx="5251092" cy="4296348"/>
          </a:xfrm>
        </p:grpSpPr>
        <p:sp>
          <p:nvSpPr>
            <p:cNvPr id="3" name="Freeform 3"/>
            <p:cNvSpPr/>
            <p:nvPr/>
          </p:nvSpPr>
          <p:spPr>
            <a:xfrm>
              <a:off x="0" y="0"/>
              <a:ext cx="5251069" cy="4296410"/>
            </a:xfrm>
            <a:custGeom>
              <a:avLst/>
              <a:gdLst/>
              <a:ahLst/>
              <a:cxnLst/>
              <a:rect l="l" t="t" r="r" b="b"/>
              <a:pathLst>
                <a:path w="5251069" h="4296410">
                  <a:moveTo>
                    <a:pt x="0" y="0"/>
                  </a:moveTo>
                  <a:lnTo>
                    <a:pt x="5251069" y="0"/>
                  </a:lnTo>
                  <a:lnTo>
                    <a:pt x="5251069" y="4296410"/>
                  </a:lnTo>
                  <a:lnTo>
                    <a:pt x="0" y="4296410"/>
                  </a:lnTo>
                  <a:lnTo>
                    <a:pt x="0" y="0"/>
                  </a:lnTo>
                  <a:close/>
                </a:path>
              </a:pathLst>
            </a:custGeom>
            <a:blipFill>
              <a:blip r:embed="rId2"/>
              <a:stretch>
                <a:fillRect t="-40" b="-38"/>
              </a:stretch>
            </a:blipFill>
          </p:spPr>
        </p:sp>
      </p:grpSp>
      <p:grpSp>
        <p:nvGrpSpPr>
          <p:cNvPr id="4" name="Group 4"/>
          <p:cNvGrpSpPr/>
          <p:nvPr/>
        </p:nvGrpSpPr>
        <p:grpSpPr>
          <a:xfrm rot="1593932">
            <a:off x="12348771" y="-1959981"/>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3"/>
              <a:stretch>
                <a:fillRect l="-5" r="-5"/>
              </a:stretch>
            </a:blipFill>
          </p:spPr>
        </p:sp>
      </p:grpSp>
      <p:grpSp>
        <p:nvGrpSpPr>
          <p:cNvPr id="6" name="Group 6"/>
          <p:cNvGrpSpPr/>
          <p:nvPr/>
        </p:nvGrpSpPr>
        <p:grpSpPr>
          <a:xfrm rot="5970019">
            <a:off x="13558552" y="-3859282"/>
            <a:ext cx="7401497" cy="8229600"/>
            <a:chOff x="0" y="0"/>
            <a:chExt cx="9868663" cy="10972800"/>
          </a:xfrm>
        </p:grpSpPr>
        <p:sp>
          <p:nvSpPr>
            <p:cNvPr id="7" name="Freeform 7"/>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sp>
        <p:nvSpPr>
          <p:cNvPr id="8" name="TextBox 8"/>
          <p:cNvSpPr txBox="1"/>
          <p:nvPr/>
        </p:nvSpPr>
        <p:spPr>
          <a:xfrm>
            <a:off x="5198919" y="678900"/>
            <a:ext cx="7890162" cy="1257255"/>
          </a:xfrm>
          <a:prstGeom prst="rect">
            <a:avLst/>
          </a:prstGeom>
        </p:spPr>
        <p:txBody>
          <a:bodyPr lIns="0" tIns="0" rIns="0" bIns="0" rtlCol="0" anchor="t">
            <a:spAutoFit/>
          </a:bodyPr>
          <a:lstStyle/>
          <a:p>
            <a:pPr algn="ctr">
              <a:lnSpc>
                <a:spcPts val="9525"/>
              </a:lnSpc>
            </a:pPr>
            <a:r>
              <a:rPr lang="en-US" sz="7500" dirty="0">
                <a:solidFill>
                  <a:srgbClr val="273384"/>
                </a:solidFill>
                <a:latin typeface="Eczar Bold"/>
              </a:rPr>
              <a:t>Time-Line</a:t>
            </a:r>
          </a:p>
        </p:txBody>
      </p:sp>
      <p:grpSp>
        <p:nvGrpSpPr>
          <p:cNvPr id="9" name="Group 9"/>
          <p:cNvGrpSpPr/>
          <p:nvPr/>
        </p:nvGrpSpPr>
        <p:grpSpPr>
          <a:xfrm>
            <a:off x="-1606838" y="9651106"/>
            <a:ext cx="7401497" cy="8229600"/>
            <a:chOff x="0" y="0"/>
            <a:chExt cx="9868663" cy="10972800"/>
          </a:xfrm>
        </p:grpSpPr>
        <p:sp>
          <p:nvSpPr>
            <p:cNvPr id="10" name="Freeform 10"/>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grpSp>
        <p:nvGrpSpPr>
          <p:cNvPr id="11" name="Group 11"/>
          <p:cNvGrpSpPr/>
          <p:nvPr/>
        </p:nvGrpSpPr>
        <p:grpSpPr>
          <a:xfrm rot="3451795">
            <a:off x="-5080388" y="5141358"/>
            <a:ext cx="9152475" cy="8229600"/>
            <a:chOff x="0" y="0"/>
            <a:chExt cx="12203300" cy="10972800"/>
          </a:xfrm>
        </p:grpSpPr>
        <p:sp>
          <p:nvSpPr>
            <p:cNvPr id="12" name="Freeform 12"/>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3"/>
              <a:stretch>
                <a:fillRect l="-5" r="-5"/>
              </a:stretch>
            </a:blipFill>
          </p:spPr>
        </p:sp>
      </p:grpSp>
      <p:grpSp>
        <p:nvGrpSpPr>
          <p:cNvPr id="13" name="Group 13"/>
          <p:cNvGrpSpPr/>
          <p:nvPr/>
        </p:nvGrpSpPr>
        <p:grpSpPr>
          <a:xfrm rot="-4917954">
            <a:off x="-4992845" y="1489398"/>
            <a:ext cx="7401497" cy="8229600"/>
            <a:chOff x="0" y="0"/>
            <a:chExt cx="9868663" cy="10972800"/>
          </a:xfrm>
        </p:grpSpPr>
        <p:sp>
          <p:nvSpPr>
            <p:cNvPr id="14" name="Freeform 14"/>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graphicFrame>
        <p:nvGraphicFramePr>
          <p:cNvPr id="15" name="Table 15"/>
          <p:cNvGraphicFramePr>
            <a:graphicFrameLocks noGrp="1"/>
          </p:cNvGraphicFramePr>
          <p:nvPr/>
        </p:nvGraphicFramePr>
        <p:xfrm>
          <a:off x="1599823" y="2257770"/>
          <a:ext cx="14820900" cy="7272492"/>
        </p:xfrm>
        <a:graphic>
          <a:graphicData uri="http://schemas.openxmlformats.org/drawingml/2006/table">
            <a:tbl>
              <a:tblPr/>
              <a:tblGrid>
                <a:gridCol w="4940300">
                  <a:extLst>
                    <a:ext uri="{9D8B030D-6E8A-4147-A177-3AD203B41FA5}">
                      <a16:colId xmlns:a16="http://schemas.microsoft.com/office/drawing/2014/main" val="20000"/>
                    </a:ext>
                  </a:extLst>
                </a:gridCol>
                <a:gridCol w="4940300">
                  <a:extLst>
                    <a:ext uri="{9D8B030D-6E8A-4147-A177-3AD203B41FA5}">
                      <a16:colId xmlns:a16="http://schemas.microsoft.com/office/drawing/2014/main" val="20001"/>
                    </a:ext>
                  </a:extLst>
                </a:gridCol>
                <a:gridCol w="4940300">
                  <a:extLst>
                    <a:ext uri="{9D8B030D-6E8A-4147-A177-3AD203B41FA5}">
                      <a16:colId xmlns:a16="http://schemas.microsoft.com/office/drawing/2014/main" val="20002"/>
                    </a:ext>
                  </a:extLst>
                </a:gridCol>
              </a:tblGrid>
              <a:tr h="572659">
                <a:tc>
                  <a:txBody>
                    <a:bodyPr/>
                    <a:lstStyle/>
                    <a:p>
                      <a:pPr algn="l">
                        <a:lnSpc>
                          <a:spcPts val="2400"/>
                        </a:lnSpc>
                        <a:defRPr/>
                      </a:pPr>
                      <a:r>
                        <a:rPr lang="en-US" sz="2000">
                          <a:solidFill>
                            <a:srgbClr val="000000"/>
                          </a:solidFill>
                          <a:latin typeface="Times New Roman"/>
                        </a:rPr>
                        <a:t>TASKS</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60"/>
                        </a:lnSpc>
                        <a:defRPr/>
                      </a:pPr>
                      <a:r>
                        <a:rPr lang="en-US" sz="1800">
                          <a:solidFill>
                            <a:srgbClr val="000000"/>
                          </a:solidFill>
                          <a:latin typeface="Times New Roman"/>
                        </a:rPr>
                        <a:t>FROM DATE</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60"/>
                        </a:lnSpc>
                        <a:defRPr/>
                      </a:pPr>
                      <a:r>
                        <a:rPr lang="en-US" sz="1800">
                          <a:solidFill>
                            <a:srgbClr val="000000"/>
                          </a:solidFill>
                          <a:latin typeface="Times New Roman"/>
                        </a:rPr>
                        <a:t>COMPLETION</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069712">
                <a:tc>
                  <a:txBody>
                    <a:bodyPr/>
                    <a:lstStyle/>
                    <a:p>
                      <a:pPr algn="l">
                        <a:lnSpc>
                          <a:spcPts val="1920"/>
                        </a:lnSpc>
                        <a:defRPr/>
                      </a:pPr>
                      <a:r>
                        <a:rPr lang="en-US" sz="1600">
                          <a:solidFill>
                            <a:srgbClr val="000000"/>
                          </a:solidFill>
                          <a:latin typeface="Times New Roman"/>
                        </a:rPr>
                        <a:t>Requirements Gathering and Analysis</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60"/>
                        </a:lnSpc>
                        <a:defRPr/>
                      </a:pPr>
                      <a:endParaRPr lang="en-US" sz="1100"/>
                    </a:p>
                    <a:p>
                      <a:pPr algn="l">
                        <a:lnSpc>
                          <a:spcPts val="2160"/>
                        </a:lnSpc>
                      </a:pPr>
                      <a:r>
                        <a:rPr lang="en-US" sz="1800">
                          <a:solidFill>
                            <a:srgbClr val="000000"/>
                          </a:solidFill>
                          <a:latin typeface="Times New Roman"/>
                        </a:rPr>
                        <a:t>3ʰ October 2023</a:t>
                      </a: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60"/>
                        </a:lnSpc>
                        <a:defRPr/>
                      </a:pPr>
                      <a:endParaRPr lang="en-US" sz="1100"/>
                    </a:p>
                    <a:p>
                      <a:pPr algn="l">
                        <a:lnSpc>
                          <a:spcPts val="2160"/>
                        </a:lnSpc>
                      </a:pPr>
                      <a:r>
                        <a:rPr lang="en-US" sz="1800">
                          <a:solidFill>
                            <a:srgbClr val="000000"/>
                          </a:solidFill>
                          <a:latin typeface="Times New Roman"/>
                        </a:rPr>
                        <a:t>17ᵗʰ November 2023</a:t>
                      </a: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27627">
                <a:tc>
                  <a:txBody>
                    <a:bodyPr/>
                    <a:lstStyle/>
                    <a:p>
                      <a:pPr algn="l">
                        <a:lnSpc>
                          <a:spcPts val="1920"/>
                        </a:lnSpc>
                        <a:defRPr/>
                      </a:pPr>
                      <a:r>
                        <a:rPr lang="en-US" sz="1600">
                          <a:solidFill>
                            <a:srgbClr val="000000"/>
                          </a:solidFill>
                          <a:latin typeface="Times New Roman"/>
                        </a:rPr>
                        <a:t>Design and Architecture</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60"/>
                        </a:lnSpc>
                        <a:defRPr/>
                      </a:pPr>
                      <a:endParaRPr lang="en-US" sz="1100"/>
                    </a:p>
                    <a:p>
                      <a:pPr algn="l">
                        <a:lnSpc>
                          <a:spcPts val="2160"/>
                        </a:lnSpc>
                      </a:pPr>
                      <a:r>
                        <a:rPr lang="en-US" sz="1800">
                          <a:solidFill>
                            <a:srgbClr val="000000"/>
                          </a:solidFill>
                          <a:latin typeface="Times New Roman"/>
                        </a:rPr>
                        <a:t>25ᵗʰ November 2023</a:t>
                      </a: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60"/>
                        </a:lnSpc>
                        <a:defRPr/>
                      </a:pPr>
                      <a:endParaRPr lang="en-US" sz="1100"/>
                    </a:p>
                    <a:p>
                      <a:pPr algn="l">
                        <a:lnSpc>
                          <a:spcPts val="2160"/>
                        </a:lnSpc>
                      </a:pPr>
                      <a:r>
                        <a:rPr lang="en-US" sz="1800">
                          <a:solidFill>
                            <a:srgbClr val="000000"/>
                          </a:solidFill>
                          <a:latin typeface="Times New Roman"/>
                        </a:rPr>
                        <a:t>25ᵗʰ December 2023</a:t>
                      </a: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013433">
                <a:tc>
                  <a:txBody>
                    <a:bodyPr/>
                    <a:lstStyle/>
                    <a:p>
                      <a:pPr algn="l">
                        <a:lnSpc>
                          <a:spcPts val="1920"/>
                        </a:lnSpc>
                        <a:defRPr/>
                      </a:pPr>
                      <a:r>
                        <a:rPr lang="en-US" sz="1600">
                          <a:solidFill>
                            <a:srgbClr val="000000"/>
                          </a:solidFill>
                          <a:latin typeface="Times New Roman"/>
                        </a:rPr>
                        <a:t>Implementation and Coding</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60"/>
                        </a:lnSpc>
                        <a:defRPr/>
                      </a:pPr>
                      <a:endParaRPr lang="en-US" sz="1100"/>
                    </a:p>
                    <a:p>
                      <a:pPr algn="l">
                        <a:lnSpc>
                          <a:spcPts val="2160"/>
                        </a:lnSpc>
                      </a:pPr>
                      <a:r>
                        <a:rPr lang="en-US" sz="1800">
                          <a:solidFill>
                            <a:srgbClr val="000000"/>
                          </a:solidFill>
                          <a:latin typeface="Times New Roman"/>
                        </a:rPr>
                        <a:t>31ᵗʰ December 2023</a:t>
                      </a: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160"/>
                        </a:lnSpc>
                        <a:defRPr/>
                      </a:pPr>
                      <a:r>
                        <a:rPr lang="en-US" sz="1800">
                          <a:solidFill>
                            <a:srgbClr val="000000"/>
                          </a:solidFill>
                          <a:latin typeface="Times New Roman"/>
                        </a:rPr>
                        <a:t>28ᵗʰ January 2024</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154713">
                <a:tc>
                  <a:txBody>
                    <a:bodyPr/>
                    <a:lstStyle/>
                    <a:p>
                      <a:pPr algn="l">
                        <a:lnSpc>
                          <a:spcPts val="1920"/>
                        </a:lnSpc>
                        <a:defRPr/>
                      </a:pPr>
                      <a:r>
                        <a:rPr lang="en-US" sz="1600">
                          <a:solidFill>
                            <a:srgbClr val="000000"/>
                          </a:solidFill>
                          <a:latin typeface="Times New Roman"/>
                        </a:rPr>
                        <a:t>Testing and Deployment</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520"/>
                        </a:lnSpc>
                        <a:defRPr/>
                      </a:pPr>
                      <a:endParaRPr lang="en-US" sz="1100"/>
                    </a:p>
                    <a:p>
                      <a:pPr algn="l">
                        <a:lnSpc>
                          <a:spcPts val="2520"/>
                        </a:lnSpc>
                      </a:pPr>
                      <a:r>
                        <a:rPr lang="en-US" sz="1800">
                          <a:solidFill>
                            <a:srgbClr val="000000"/>
                          </a:solidFill>
                          <a:latin typeface="Times New Roman"/>
                        </a:rPr>
                        <a:t>30ˢᵗ January 2024</a:t>
                      </a:r>
                    </a:p>
                    <a:p>
                      <a:pPr algn="l">
                        <a:lnSpc>
                          <a:spcPts val="2520"/>
                        </a:lnSpc>
                      </a:pPr>
                      <a:endParaRPr lang="en-US" sz="1800">
                        <a:solidFill>
                          <a:srgbClr val="000000"/>
                        </a:solidFill>
                        <a:latin typeface="Times New Roman"/>
                      </a:endParaRP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520"/>
                        </a:lnSpc>
                        <a:defRPr/>
                      </a:pPr>
                      <a:r>
                        <a:rPr lang="en-US" sz="1800">
                          <a:solidFill>
                            <a:srgbClr val="000000"/>
                          </a:solidFill>
                          <a:latin typeface="Times New Roman"/>
                        </a:rPr>
                        <a:t>28ᵗʰ February 2024</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171537">
                <a:tc>
                  <a:txBody>
                    <a:bodyPr/>
                    <a:lstStyle/>
                    <a:p>
                      <a:pPr algn="l">
                        <a:lnSpc>
                          <a:spcPts val="1920"/>
                        </a:lnSpc>
                        <a:defRPr/>
                      </a:pPr>
                      <a:r>
                        <a:rPr lang="en-US" sz="1600">
                          <a:solidFill>
                            <a:srgbClr val="000000"/>
                          </a:solidFill>
                          <a:latin typeface="Times New Roman"/>
                        </a:rPr>
                        <a:t>Maintenance and Support</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520"/>
                        </a:lnSpc>
                        <a:defRPr/>
                      </a:pPr>
                      <a:endParaRPr lang="en-US" sz="1100"/>
                    </a:p>
                    <a:p>
                      <a:pPr algn="l">
                        <a:lnSpc>
                          <a:spcPts val="2520"/>
                        </a:lnSpc>
                      </a:pPr>
                      <a:r>
                        <a:rPr lang="en-US" sz="1800">
                          <a:solidFill>
                            <a:srgbClr val="000000"/>
                          </a:solidFill>
                          <a:latin typeface="Times New Roman"/>
                        </a:rPr>
                        <a:t>29ˢᵗ February 2024</a:t>
                      </a:r>
                    </a:p>
                    <a:p>
                      <a:pPr algn="l">
                        <a:lnSpc>
                          <a:spcPts val="2520"/>
                        </a:lnSpc>
                      </a:pPr>
                      <a:endParaRPr lang="en-US" sz="1800">
                        <a:solidFill>
                          <a:srgbClr val="000000"/>
                        </a:solidFill>
                        <a:latin typeface="Times New Roman"/>
                      </a:endParaRP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520"/>
                        </a:lnSpc>
                        <a:defRPr/>
                      </a:pPr>
                      <a:r>
                        <a:rPr lang="en-US" sz="1800">
                          <a:solidFill>
                            <a:srgbClr val="000000"/>
                          </a:solidFill>
                          <a:latin typeface="Times New Roman"/>
                        </a:rPr>
                        <a:t>14ᵗʰ March 2024</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162811">
                <a:tc>
                  <a:txBody>
                    <a:bodyPr/>
                    <a:lstStyle/>
                    <a:p>
                      <a:pPr algn="l">
                        <a:lnSpc>
                          <a:spcPts val="2160"/>
                        </a:lnSpc>
                        <a:defRPr/>
                      </a:pPr>
                      <a:r>
                        <a:rPr lang="en-US" sz="1800">
                          <a:solidFill>
                            <a:srgbClr val="000000"/>
                          </a:solidFill>
                          <a:latin typeface="Times New Roman"/>
                        </a:rPr>
                        <a:t>Documentation and Finalization </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520"/>
                        </a:lnSpc>
                        <a:defRPr/>
                      </a:pPr>
                      <a:r>
                        <a:rPr lang="en-US" sz="1800">
                          <a:solidFill>
                            <a:srgbClr val="000000"/>
                          </a:solidFill>
                          <a:latin typeface="Times New Roman"/>
                        </a:rPr>
                        <a:t>15ᵗʰ March 2024</a:t>
                      </a:r>
                      <a:endParaRPr lang="en-US" sz="1100"/>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520"/>
                        </a:lnSpc>
                        <a:defRPr/>
                      </a:pPr>
                      <a:endParaRPr lang="en-US" sz="1100"/>
                    </a:p>
                    <a:p>
                      <a:pPr algn="l">
                        <a:lnSpc>
                          <a:spcPts val="2520"/>
                        </a:lnSpc>
                      </a:pPr>
                      <a:r>
                        <a:rPr lang="en-US" sz="1800">
                          <a:solidFill>
                            <a:srgbClr val="000000"/>
                          </a:solidFill>
                          <a:latin typeface="Times New Roman"/>
                        </a:rPr>
                        <a:t>14ᵗʰ May 2024</a:t>
                      </a:r>
                    </a:p>
                    <a:p>
                      <a:pPr algn="l">
                        <a:lnSpc>
                          <a:spcPts val="2520"/>
                        </a:lnSpc>
                      </a:pPr>
                      <a:endParaRPr lang="en-US" sz="1800">
                        <a:solidFill>
                          <a:srgbClr val="000000"/>
                        </a:solidFill>
                        <a:latin typeface="Times New Roman"/>
                      </a:endParaRPr>
                    </a:p>
                  </a:txBody>
                  <a:tcPr marT="91440" marB="9144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a:off x="10926706" y="-3752582"/>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10338574">
            <a:off x="4569016" y="-5480084"/>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rot="9024995">
            <a:off x="-2679407" y="-4114800"/>
            <a:ext cx="9152475" cy="8229600"/>
            <a:chOff x="0" y="0"/>
            <a:chExt cx="12203300" cy="10972800"/>
          </a:xfrm>
        </p:grpSpPr>
        <p:sp>
          <p:nvSpPr>
            <p:cNvPr id="7" name="Freeform 7"/>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8" name="Group 8"/>
          <p:cNvGrpSpPr/>
          <p:nvPr/>
        </p:nvGrpSpPr>
        <p:grpSpPr>
          <a:xfrm>
            <a:off x="8180711" y="-4904700"/>
            <a:ext cx="7401497" cy="8229600"/>
            <a:chOff x="0" y="0"/>
            <a:chExt cx="9868663" cy="10972800"/>
          </a:xfrm>
        </p:grpSpPr>
        <p:sp>
          <p:nvSpPr>
            <p:cNvPr id="9" name="Freeform 9"/>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10" name="Group 10"/>
          <p:cNvGrpSpPr/>
          <p:nvPr/>
        </p:nvGrpSpPr>
        <p:grpSpPr>
          <a:xfrm>
            <a:off x="-2672048" y="-5018174"/>
            <a:ext cx="7401497" cy="8229600"/>
            <a:chOff x="0" y="0"/>
            <a:chExt cx="9868663" cy="10972800"/>
          </a:xfrm>
        </p:grpSpPr>
        <p:sp>
          <p:nvSpPr>
            <p:cNvPr id="11" name="Freeform 11"/>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12" name="Group 12"/>
          <p:cNvGrpSpPr/>
          <p:nvPr/>
        </p:nvGrpSpPr>
        <p:grpSpPr>
          <a:xfrm rot="-6712665">
            <a:off x="-990270" y="7258855"/>
            <a:ext cx="7401497" cy="8229600"/>
            <a:chOff x="0" y="0"/>
            <a:chExt cx="9868663" cy="10972800"/>
          </a:xfrm>
        </p:grpSpPr>
        <p:sp>
          <p:nvSpPr>
            <p:cNvPr id="13" name="Freeform 13"/>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14" name="Group 14"/>
          <p:cNvGrpSpPr/>
          <p:nvPr/>
        </p:nvGrpSpPr>
        <p:grpSpPr>
          <a:xfrm rot="-1846334">
            <a:off x="9995837" y="6172200"/>
            <a:ext cx="7401497" cy="8229600"/>
            <a:chOff x="0" y="0"/>
            <a:chExt cx="9868663" cy="10972800"/>
          </a:xfrm>
        </p:grpSpPr>
        <p:sp>
          <p:nvSpPr>
            <p:cNvPr id="15" name="Freeform 15"/>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sp>
        <p:nvSpPr>
          <p:cNvPr id="16" name="TextBox 16"/>
          <p:cNvSpPr txBox="1"/>
          <p:nvPr/>
        </p:nvSpPr>
        <p:spPr>
          <a:xfrm>
            <a:off x="4057025" y="4189986"/>
            <a:ext cx="10173951" cy="1773678"/>
          </a:xfrm>
          <a:prstGeom prst="rect">
            <a:avLst/>
          </a:prstGeom>
        </p:spPr>
        <p:txBody>
          <a:bodyPr lIns="0" tIns="0" rIns="0" bIns="0" rtlCol="0" anchor="t">
            <a:spAutoFit/>
          </a:bodyPr>
          <a:lstStyle/>
          <a:p>
            <a:pPr algn="ctr">
              <a:lnSpc>
                <a:spcPts val="13686"/>
              </a:lnSpc>
            </a:pPr>
            <a:r>
              <a:rPr lang="en-US" sz="10777">
                <a:solidFill>
                  <a:srgbClr val="273384"/>
                </a:solidFill>
                <a:latin typeface="Eczar Bold"/>
                <a:ea typeface="Eczar Bold"/>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a:off x="-2221648" y="5143500"/>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a:off x="-1346159" y="3695460"/>
            <a:ext cx="7401497" cy="8229600"/>
            <a:chOff x="0" y="0"/>
            <a:chExt cx="9868663" cy="10972800"/>
          </a:xfrm>
        </p:grpSpPr>
        <p:sp>
          <p:nvSpPr>
            <p:cNvPr id="5" name="Freeform 5"/>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sp>
        <p:nvSpPr>
          <p:cNvPr id="6" name="TextBox 6"/>
          <p:cNvSpPr txBox="1"/>
          <p:nvPr/>
        </p:nvSpPr>
        <p:spPr>
          <a:xfrm>
            <a:off x="10336602" y="90940"/>
            <a:ext cx="7322748" cy="1064260"/>
          </a:xfrm>
          <a:prstGeom prst="rect">
            <a:avLst/>
          </a:prstGeom>
        </p:spPr>
        <p:txBody>
          <a:bodyPr lIns="0" tIns="0" rIns="0" bIns="0" rtlCol="0" anchor="t">
            <a:spAutoFit/>
          </a:bodyPr>
          <a:lstStyle/>
          <a:p>
            <a:pPr algn="l">
              <a:lnSpc>
                <a:spcPts val="6798"/>
              </a:lnSpc>
            </a:pPr>
            <a:r>
              <a:rPr lang="en-US" sz="3399">
                <a:solidFill>
                  <a:srgbClr val="000000"/>
                </a:solidFill>
                <a:latin typeface="Raleway"/>
              </a:rPr>
              <a:t>Introduction </a:t>
            </a:r>
          </a:p>
        </p:txBody>
      </p:sp>
      <p:sp>
        <p:nvSpPr>
          <p:cNvPr id="7" name="TextBox 7"/>
          <p:cNvSpPr txBox="1"/>
          <p:nvPr/>
        </p:nvSpPr>
        <p:spPr>
          <a:xfrm>
            <a:off x="9306784" y="3618359"/>
            <a:ext cx="545211" cy="830961"/>
          </a:xfrm>
          <a:prstGeom prst="rect">
            <a:avLst/>
          </a:prstGeom>
        </p:spPr>
        <p:txBody>
          <a:bodyPr lIns="0" tIns="0" rIns="0" bIns="0" rtlCol="0" anchor="t">
            <a:spAutoFit/>
          </a:bodyPr>
          <a:lstStyle/>
          <a:p>
            <a:pPr algn="ctr">
              <a:lnSpc>
                <a:spcPts val="5652"/>
              </a:lnSpc>
            </a:pPr>
            <a:r>
              <a:rPr lang="en-US" sz="3600">
                <a:solidFill>
                  <a:srgbClr val="273384"/>
                </a:solidFill>
                <a:latin typeface="Raleway Bold"/>
              </a:rPr>
              <a:t>5</a:t>
            </a:r>
          </a:p>
        </p:txBody>
      </p:sp>
      <p:sp>
        <p:nvSpPr>
          <p:cNvPr id="8" name="TextBox 8"/>
          <p:cNvSpPr txBox="1"/>
          <p:nvPr/>
        </p:nvSpPr>
        <p:spPr>
          <a:xfrm>
            <a:off x="9306784" y="2796923"/>
            <a:ext cx="545211" cy="830961"/>
          </a:xfrm>
          <a:prstGeom prst="rect">
            <a:avLst/>
          </a:prstGeom>
        </p:spPr>
        <p:txBody>
          <a:bodyPr lIns="0" tIns="0" rIns="0" bIns="0" rtlCol="0" anchor="t">
            <a:spAutoFit/>
          </a:bodyPr>
          <a:lstStyle/>
          <a:p>
            <a:pPr algn="ctr">
              <a:lnSpc>
                <a:spcPts val="5652"/>
              </a:lnSpc>
            </a:pPr>
            <a:r>
              <a:rPr lang="en-US" sz="3600">
                <a:solidFill>
                  <a:srgbClr val="273384"/>
                </a:solidFill>
                <a:latin typeface="Raleway Bold"/>
              </a:rPr>
              <a:t>4</a:t>
            </a:r>
          </a:p>
        </p:txBody>
      </p:sp>
      <p:sp>
        <p:nvSpPr>
          <p:cNvPr id="9" name="TextBox 9"/>
          <p:cNvSpPr txBox="1"/>
          <p:nvPr/>
        </p:nvSpPr>
        <p:spPr>
          <a:xfrm>
            <a:off x="9306784" y="4439795"/>
            <a:ext cx="545211" cy="830961"/>
          </a:xfrm>
          <a:prstGeom prst="rect">
            <a:avLst/>
          </a:prstGeom>
        </p:spPr>
        <p:txBody>
          <a:bodyPr lIns="0" tIns="0" rIns="0" bIns="0" rtlCol="0" anchor="t">
            <a:spAutoFit/>
          </a:bodyPr>
          <a:lstStyle/>
          <a:p>
            <a:pPr algn="ctr">
              <a:lnSpc>
                <a:spcPts val="5652"/>
              </a:lnSpc>
            </a:pPr>
            <a:r>
              <a:rPr lang="en-US" sz="3600">
                <a:solidFill>
                  <a:srgbClr val="273384"/>
                </a:solidFill>
                <a:latin typeface="Raleway Bold"/>
              </a:rPr>
              <a:t>6</a:t>
            </a:r>
          </a:p>
        </p:txBody>
      </p:sp>
      <p:sp>
        <p:nvSpPr>
          <p:cNvPr id="10" name="TextBox 10"/>
          <p:cNvSpPr txBox="1"/>
          <p:nvPr/>
        </p:nvSpPr>
        <p:spPr>
          <a:xfrm>
            <a:off x="1730661" y="2524318"/>
            <a:ext cx="6456699" cy="2457316"/>
          </a:xfrm>
          <a:prstGeom prst="rect">
            <a:avLst/>
          </a:prstGeom>
        </p:spPr>
        <p:txBody>
          <a:bodyPr lIns="0" tIns="0" rIns="0" bIns="0" rtlCol="0" anchor="t">
            <a:spAutoFit/>
          </a:bodyPr>
          <a:lstStyle/>
          <a:p>
            <a:pPr algn="l">
              <a:lnSpc>
                <a:spcPts val="9600"/>
              </a:lnSpc>
            </a:pPr>
            <a:r>
              <a:rPr lang="en-US" sz="8000">
                <a:solidFill>
                  <a:srgbClr val="273384"/>
                </a:solidFill>
                <a:latin typeface="Eczar Bold"/>
                <a:ea typeface="Eczar Bold"/>
              </a:rPr>
              <a:t>﻿Table Of Contents</a:t>
            </a:r>
          </a:p>
        </p:txBody>
      </p:sp>
      <p:grpSp>
        <p:nvGrpSpPr>
          <p:cNvPr id="11" name="Group 11"/>
          <p:cNvGrpSpPr/>
          <p:nvPr/>
        </p:nvGrpSpPr>
        <p:grpSpPr>
          <a:xfrm>
            <a:off x="-470670" y="-5686232"/>
            <a:ext cx="7401497" cy="8229600"/>
            <a:chOff x="0" y="0"/>
            <a:chExt cx="9868663" cy="10972800"/>
          </a:xfrm>
        </p:grpSpPr>
        <p:sp>
          <p:nvSpPr>
            <p:cNvPr id="12" name="Freeform 12"/>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13" name="Group 13"/>
          <p:cNvGrpSpPr/>
          <p:nvPr/>
        </p:nvGrpSpPr>
        <p:grpSpPr>
          <a:xfrm>
            <a:off x="16014226" y="3644150"/>
            <a:ext cx="5371687" cy="5972688"/>
            <a:chOff x="0" y="0"/>
            <a:chExt cx="7162249" cy="7963584"/>
          </a:xfrm>
        </p:grpSpPr>
        <p:sp>
          <p:nvSpPr>
            <p:cNvPr id="14" name="Freeform 14"/>
            <p:cNvSpPr/>
            <p:nvPr/>
          </p:nvSpPr>
          <p:spPr>
            <a:xfrm>
              <a:off x="0" y="0"/>
              <a:ext cx="7162292" cy="7963535"/>
            </a:xfrm>
            <a:custGeom>
              <a:avLst/>
              <a:gdLst/>
              <a:ahLst/>
              <a:cxnLst/>
              <a:rect l="l" t="t" r="r" b="b"/>
              <a:pathLst>
                <a:path w="7162292" h="7963535">
                  <a:moveTo>
                    <a:pt x="0" y="0"/>
                  </a:moveTo>
                  <a:lnTo>
                    <a:pt x="7162292" y="0"/>
                  </a:lnTo>
                  <a:lnTo>
                    <a:pt x="7162292" y="7963535"/>
                  </a:lnTo>
                  <a:lnTo>
                    <a:pt x="0" y="7963535"/>
                  </a:lnTo>
                  <a:lnTo>
                    <a:pt x="0" y="0"/>
                  </a:lnTo>
                  <a:close/>
                </a:path>
              </a:pathLst>
            </a:custGeom>
            <a:blipFill>
              <a:blip r:embed="rId3"/>
              <a:stretch>
                <a:fillRect l="-6" r="-5"/>
              </a:stretch>
            </a:blipFill>
          </p:spPr>
        </p:sp>
      </p:grpSp>
      <p:sp>
        <p:nvSpPr>
          <p:cNvPr id="15" name="TextBox 15"/>
          <p:cNvSpPr txBox="1"/>
          <p:nvPr/>
        </p:nvSpPr>
        <p:spPr>
          <a:xfrm>
            <a:off x="10336602" y="900496"/>
            <a:ext cx="7322748" cy="1064260"/>
          </a:xfrm>
          <a:prstGeom prst="rect">
            <a:avLst/>
          </a:prstGeom>
        </p:spPr>
        <p:txBody>
          <a:bodyPr lIns="0" tIns="0" rIns="0" bIns="0" rtlCol="0" anchor="t">
            <a:spAutoFit/>
          </a:bodyPr>
          <a:lstStyle/>
          <a:p>
            <a:pPr algn="l">
              <a:lnSpc>
                <a:spcPts val="6798"/>
              </a:lnSpc>
            </a:pPr>
            <a:r>
              <a:rPr lang="en-US" sz="3399">
                <a:solidFill>
                  <a:srgbClr val="000000"/>
                </a:solidFill>
                <a:latin typeface="Raleway"/>
              </a:rPr>
              <a:t>Problem statement </a:t>
            </a:r>
          </a:p>
        </p:txBody>
      </p:sp>
      <p:sp>
        <p:nvSpPr>
          <p:cNvPr id="16" name="TextBox 16"/>
          <p:cNvSpPr txBox="1"/>
          <p:nvPr/>
        </p:nvSpPr>
        <p:spPr>
          <a:xfrm>
            <a:off x="10336602" y="1740031"/>
            <a:ext cx="7322748" cy="1064260"/>
          </a:xfrm>
          <a:prstGeom prst="rect">
            <a:avLst/>
          </a:prstGeom>
        </p:spPr>
        <p:txBody>
          <a:bodyPr lIns="0" tIns="0" rIns="0" bIns="0" rtlCol="0" anchor="t">
            <a:spAutoFit/>
          </a:bodyPr>
          <a:lstStyle/>
          <a:p>
            <a:pPr algn="l">
              <a:lnSpc>
                <a:spcPts val="6798"/>
              </a:lnSpc>
            </a:pPr>
            <a:r>
              <a:rPr lang="en-US" sz="3399">
                <a:solidFill>
                  <a:srgbClr val="000000"/>
                </a:solidFill>
                <a:latin typeface="Raleway"/>
              </a:rPr>
              <a:t>Aim and Scope</a:t>
            </a:r>
          </a:p>
        </p:txBody>
      </p:sp>
      <p:sp>
        <p:nvSpPr>
          <p:cNvPr id="17" name="TextBox 17"/>
          <p:cNvSpPr txBox="1"/>
          <p:nvPr/>
        </p:nvSpPr>
        <p:spPr>
          <a:xfrm>
            <a:off x="10336602" y="2530223"/>
            <a:ext cx="7322748" cy="1064260"/>
          </a:xfrm>
          <a:prstGeom prst="rect">
            <a:avLst/>
          </a:prstGeom>
        </p:spPr>
        <p:txBody>
          <a:bodyPr lIns="0" tIns="0" rIns="0" bIns="0" rtlCol="0" anchor="t">
            <a:spAutoFit/>
          </a:bodyPr>
          <a:lstStyle/>
          <a:p>
            <a:pPr algn="l">
              <a:lnSpc>
                <a:spcPts val="6798"/>
              </a:lnSpc>
            </a:pPr>
            <a:r>
              <a:rPr lang="en-US" sz="3399" dirty="0">
                <a:solidFill>
                  <a:srgbClr val="000000"/>
                </a:solidFill>
                <a:latin typeface="Raleway"/>
              </a:rPr>
              <a:t>Objectives</a:t>
            </a:r>
          </a:p>
        </p:txBody>
      </p:sp>
      <p:sp>
        <p:nvSpPr>
          <p:cNvPr id="18" name="TextBox 18"/>
          <p:cNvSpPr txBox="1"/>
          <p:nvPr/>
        </p:nvSpPr>
        <p:spPr>
          <a:xfrm>
            <a:off x="10336602" y="3385060"/>
            <a:ext cx="7322748" cy="758285"/>
          </a:xfrm>
          <a:prstGeom prst="rect">
            <a:avLst/>
          </a:prstGeom>
        </p:spPr>
        <p:txBody>
          <a:bodyPr lIns="0" tIns="0" rIns="0" bIns="0" rtlCol="0" anchor="t">
            <a:spAutoFit/>
          </a:bodyPr>
          <a:lstStyle/>
          <a:p>
            <a:pPr algn="l">
              <a:lnSpc>
                <a:spcPts val="6798"/>
              </a:lnSpc>
            </a:pPr>
            <a:r>
              <a:rPr lang="en-US" sz="3399" dirty="0">
                <a:solidFill>
                  <a:srgbClr val="000000"/>
                </a:solidFill>
                <a:latin typeface="Raleway"/>
              </a:rPr>
              <a:t>Requirement analysis </a:t>
            </a:r>
          </a:p>
        </p:txBody>
      </p:sp>
      <p:sp>
        <p:nvSpPr>
          <p:cNvPr id="19" name="TextBox 19"/>
          <p:cNvSpPr txBox="1"/>
          <p:nvPr/>
        </p:nvSpPr>
        <p:spPr>
          <a:xfrm>
            <a:off x="9306784" y="1985012"/>
            <a:ext cx="545211" cy="830961"/>
          </a:xfrm>
          <a:prstGeom prst="rect">
            <a:avLst/>
          </a:prstGeom>
        </p:spPr>
        <p:txBody>
          <a:bodyPr lIns="0" tIns="0" rIns="0" bIns="0" rtlCol="0" anchor="t">
            <a:spAutoFit/>
          </a:bodyPr>
          <a:lstStyle/>
          <a:p>
            <a:pPr algn="ctr">
              <a:lnSpc>
                <a:spcPts val="5652"/>
              </a:lnSpc>
            </a:pPr>
            <a:r>
              <a:rPr lang="en-US" sz="3600">
                <a:solidFill>
                  <a:srgbClr val="273384"/>
                </a:solidFill>
                <a:latin typeface="Raleway Bold"/>
              </a:rPr>
              <a:t>3</a:t>
            </a:r>
          </a:p>
        </p:txBody>
      </p:sp>
      <p:sp>
        <p:nvSpPr>
          <p:cNvPr id="20" name="TextBox 20"/>
          <p:cNvSpPr txBox="1"/>
          <p:nvPr/>
        </p:nvSpPr>
        <p:spPr>
          <a:xfrm>
            <a:off x="9306784" y="5261231"/>
            <a:ext cx="545211" cy="830961"/>
          </a:xfrm>
          <a:prstGeom prst="rect">
            <a:avLst/>
          </a:prstGeom>
        </p:spPr>
        <p:txBody>
          <a:bodyPr lIns="0" tIns="0" rIns="0" bIns="0" rtlCol="0" anchor="t">
            <a:spAutoFit/>
          </a:bodyPr>
          <a:lstStyle/>
          <a:p>
            <a:pPr algn="ctr">
              <a:lnSpc>
                <a:spcPts val="5652"/>
              </a:lnSpc>
            </a:pPr>
            <a:r>
              <a:rPr lang="en-US" sz="3600">
                <a:solidFill>
                  <a:srgbClr val="273384"/>
                </a:solidFill>
                <a:latin typeface="Raleway Bold"/>
              </a:rPr>
              <a:t>7</a:t>
            </a:r>
          </a:p>
        </p:txBody>
      </p:sp>
      <p:sp>
        <p:nvSpPr>
          <p:cNvPr id="21" name="TextBox 21"/>
          <p:cNvSpPr txBox="1"/>
          <p:nvPr/>
        </p:nvSpPr>
        <p:spPr>
          <a:xfrm>
            <a:off x="9306784" y="6082667"/>
            <a:ext cx="545211" cy="830961"/>
          </a:xfrm>
          <a:prstGeom prst="rect">
            <a:avLst/>
          </a:prstGeom>
        </p:spPr>
        <p:txBody>
          <a:bodyPr lIns="0" tIns="0" rIns="0" bIns="0" rtlCol="0" anchor="t">
            <a:spAutoFit/>
          </a:bodyPr>
          <a:lstStyle/>
          <a:p>
            <a:pPr algn="ctr">
              <a:lnSpc>
                <a:spcPts val="5652"/>
              </a:lnSpc>
            </a:pPr>
            <a:r>
              <a:rPr lang="en-US" sz="3600">
                <a:solidFill>
                  <a:srgbClr val="273384"/>
                </a:solidFill>
                <a:latin typeface="Raleway Bold"/>
              </a:rPr>
              <a:t>8</a:t>
            </a:r>
          </a:p>
        </p:txBody>
      </p:sp>
      <p:sp>
        <p:nvSpPr>
          <p:cNvPr id="22" name="TextBox 22"/>
          <p:cNvSpPr txBox="1"/>
          <p:nvPr/>
        </p:nvSpPr>
        <p:spPr>
          <a:xfrm>
            <a:off x="9306784" y="6894578"/>
            <a:ext cx="545211" cy="830961"/>
          </a:xfrm>
          <a:prstGeom prst="rect">
            <a:avLst/>
          </a:prstGeom>
        </p:spPr>
        <p:txBody>
          <a:bodyPr lIns="0" tIns="0" rIns="0" bIns="0" rtlCol="0" anchor="t">
            <a:spAutoFit/>
          </a:bodyPr>
          <a:lstStyle/>
          <a:p>
            <a:pPr algn="ctr">
              <a:lnSpc>
                <a:spcPts val="5652"/>
              </a:lnSpc>
            </a:pPr>
            <a:r>
              <a:rPr lang="en-US" sz="3600">
                <a:solidFill>
                  <a:srgbClr val="273384"/>
                </a:solidFill>
                <a:latin typeface="Raleway Bold"/>
              </a:rPr>
              <a:t>9</a:t>
            </a:r>
          </a:p>
        </p:txBody>
      </p:sp>
      <p:sp>
        <p:nvSpPr>
          <p:cNvPr id="23" name="TextBox 23"/>
          <p:cNvSpPr txBox="1"/>
          <p:nvPr/>
        </p:nvSpPr>
        <p:spPr>
          <a:xfrm>
            <a:off x="9306784" y="357640"/>
            <a:ext cx="545211" cy="830961"/>
          </a:xfrm>
          <a:prstGeom prst="rect">
            <a:avLst/>
          </a:prstGeom>
        </p:spPr>
        <p:txBody>
          <a:bodyPr lIns="0" tIns="0" rIns="0" bIns="0" rtlCol="0" anchor="t">
            <a:spAutoFit/>
          </a:bodyPr>
          <a:lstStyle/>
          <a:p>
            <a:pPr algn="ctr">
              <a:lnSpc>
                <a:spcPts val="5652"/>
              </a:lnSpc>
            </a:pPr>
            <a:r>
              <a:rPr lang="en-US" sz="3600">
                <a:solidFill>
                  <a:srgbClr val="273384"/>
                </a:solidFill>
                <a:latin typeface="Raleway Bold"/>
              </a:rPr>
              <a:t>1</a:t>
            </a:r>
          </a:p>
        </p:txBody>
      </p:sp>
      <p:sp>
        <p:nvSpPr>
          <p:cNvPr id="24" name="TextBox 24"/>
          <p:cNvSpPr txBox="1"/>
          <p:nvPr/>
        </p:nvSpPr>
        <p:spPr>
          <a:xfrm>
            <a:off x="9306784" y="1167196"/>
            <a:ext cx="545211" cy="830961"/>
          </a:xfrm>
          <a:prstGeom prst="rect">
            <a:avLst/>
          </a:prstGeom>
        </p:spPr>
        <p:txBody>
          <a:bodyPr lIns="0" tIns="0" rIns="0" bIns="0" rtlCol="0" anchor="t">
            <a:spAutoFit/>
          </a:bodyPr>
          <a:lstStyle/>
          <a:p>
            <a:pPr algn="ctr">
              <a:lnSpc>
                <a:spcPts val="5652"/>
              </a:lnSpc>
            </a:pPr>
            <a:r>
              <a:rPr lang="en-US" sz="3600">
                <a:solidFill>
                  <a:srgbClr val="273384"/>
                </a:solidFill>
                <a:latin typeface="Raleway Bold"/>
              </a:rPr>
              <a:t>2</a:t>
            </a:r>
          </a:p>
        </p:txBody>
      </p:sp>
      <p:sp>
        <p:nvSpPr>
          <p:cNvPr id="25" name="TextBox 25"/>
          <p:cNvSpPr txBox="1"/>
          <p:nvPr/>
        </p:nvSpPr>
        <p:spPr>
          <a:xfrm>
            <a:off x="9306784" y="7716014"/>
            <a:ext cx="545211" cy="830961"/>
          </a:xfrm>
          <a:prstGeom prst="rect">
            <a:avLst/>
          </a:prstGeom>
        </p:spPr>
        <p:txBody>
          <a:bodyPr lIns="0" tIns="0" rIns="0" bIns="0" rtlCol="0" anchor="t">
            <a:spAutoFit/>
          </a:bodyPr>
          <a:lstStyle/>
          <a:p>
            <a:pPr algn="ctr">
              <a:lnSpc>
                <a:spcPts val="5652"/>
              </a:lnSpc>
            </a:pPr>
            <a:r>
              <a:rPr lang="en-US" sz="3600">
                <a:solidFill>
                  <a:srgbClr val="273384"/>
                </a:solidFill>
                <a:latin typeface="Raleway Bold"/>
              </a:rPr>
              <a:t>10</a:t>
            </a:r>
          </a:p>
        </p:txBody>
      </p:sp>
      <p:sp>
        <p:nvSpPr>
          <p:cNvPr id="26" name="TextBox 26"/>
          <p:cNvSpPr txBox="1"/>
          <p:nvPr/>
        </p:nvSpPr>
        <p:spPr>
          <a:xfrm>
            <a:off x="10351842" y="5057682"/>
            <a:ext cx="7322748" cy="1064260"/>
          </a:xfrm>
          <a:prstGeom prst="rect">
            <a:avLst/>
          </a:prstGeom>
        </p:spPr>
        <p:txBody>
          <a:bodyPr lIns="0" tIns="0" rIns="0" bIns="0" rtlCol="0" anchor="t">
            <a:spAutoFit/>
          </a:bodyPr>
          <a:lstStyle/>
          <a:p>
            <a:pPr algn="l">
              <a:lnSpc>
                <a:spcPts val="6798"/>
              </a:lnSpc>
            </a:pPr>
            <a:r>
              <a:rPr lang="en-US" sz="3399" dirty="0">
                <a:solidFill>
                  <a:srgbClr val="000000"/>
                </a:solidFill>
                <a:latin typeface="Raleway"/>
              </a:rPr>
              <a:t>Methodology </a:t>
            </a:r>
          </a:p>
        </p:txBody>
      </p:sp>
      <p:sp>
        <p:nvSpPr>
          <p:cNvPr id="27" name="TextBox 27"/>
          <p:cNvSpPr txBox="1"/>
          <p:nvPr/>
        </p:nvSpPr>
        <p:spPr>
          <a:xfrm>
            <a:off x="10336602" y="4482609"/>
            <a:ext cx="7322748" cy="523220"/>
          </a:xfrm>
          <a:prstGeom prst="rect">
            <a:avLst/>
          </a:prstGeom>
        </p:spPr>
        <p:txBody>
          <a:bodyPr lIns="0" tIns="0" rIns="0" bIns="0" rtlCol="0" anchor="t">
            <a:spAutoFit/>
          </a:bodyPr>
          <a:lstStyle/>
          <a:p>
            <a:r>
              <a:rPr lang="en-US" sz="3400" dirty="0" err="1">
                <a:latin typeface="Raleway" pitchFamily="2" charset="0"/>
              </a:rPr>
              <a:t>Libraraies</a:t>
            </a:r>
            <a:r>
              <a:rPr lang="en-US" sz="3400" dirty="0"/>
              <a:t> and Framework</a:t>
            </a:r>
            <a:endParaRPr lang="en-IN" sz="3400" dirty="0"/>
          </a:p>
        </p:txBody>
      </p:sp>
      <p:sp>
        <p:nvSpPr>
          <p:cNvPr id="28" name="TextBox 28"/>
          <p:cNvSpPr txBox="1"/>
          <p:nvPr/>
        </p:nvSpPr>
        <p:spPr>
          <a:xfrm>
            <a:off x="10336602" y="5815967"/>
            <a:ext cx="7322748" cy="1064260"/>
          </a:xfrm>
          <a:prstGeom prst="rect">
            <a:avLst/>
          </a:prstGeom>
        </p:spPr>
        <p:txBody>
          <a:bodyPr lIns="0" tIns="0" rIns="0" bIns="0" rtlCol="0" anchor="t">
            <a:spAutoFit/>
          </a:bodyPr>
          <a:lstStyle/>
          <a:p>
            <a:pPr algn="l">
              <a:lnSpc>
                <a:spcPts val="6798"/>
              </a:lnSpc>
            </a:pPr>
            <a:r>
              <a:rPr lang="en-US" sz="3399">
                <a:solidFill>
                  <a:srgbClr val="000000"/>
                </a:solidFill>
                <a:latin typeface="Raleway"/>
              </a:rPr>
              <a:t>Implementation </a:t>
            </a:r>
          </a:p>
        </p:txBody>
      </p:sp>
      <p:sp>
        <p:nvSpPr>
          <p:cNvPr id="29" name="TextBox 29"/>
          <p:cNvSpPr txBox="1"/>
          <p:nvPr/>
        </p:nvSpPr>
        <p:spPr>
          <a:xfrm>
            <a:off x="10336602" y="6670678"/>
            <a:ext cx="7322748" cy="758285"/>
          </a:xfrm>
          <a:prstGeom prst="rect">
            <a:avLst/>
          </a:prstGeom>
        </p:spPr>
        <p:txBody>
          <a:bodyPr lIns="0" tIns="0" rIns="0" bIns="0" rtlCol="0" anchor="t">
            <a:spAutoFit/>
          </a:bodyPr>
          <a:lstStyle/>
          <a:p>
            <a:pPr algn="l">
              <a:lnSpc>
                <a:spcPts val="6798"/>
              </a:lnSpc>
            </a:pPr>
            <a:r>
              <a:rPr lang="en-US" sz="3399" dirty="0">
                <a:solidFill>
                  <a:srgbClr val="000000"/>
                </a:solidFill>
                <a:latin typeface="Raleway"/>
              </a:rPr>
              <a:t>Conclusion</a:t>
            </a:r>
          </a:p>
        </p:txBody>
      </p:sp>
      <p:sp>
        <p:nvSpPr>
          <p:cNvPr id="30" name="TextBox 30"/>
          <p:cNvSpPr txBox="1"/>
          <p:nvPr/>
        </p:nvSpPr>
        <p:spPr>
          <a:xfrm>
            <a:off x="10336602" y="7466015"/>
            <a:ext cx="7322748" cy="1064260"/>
          </a:xfrm>
          <a:prstGeom prst="rect">
            <a:avLst/>
          </a:prstGeom>
        </p:spPr>
        <p:txBody>
          <a:bodyPr lIns="0" tIns="0" rIns="0" bIns="0" rtlCol="0" anchor="t">
            <a:spAutoFit/>
          </a:bodyPr>
          <a:lstStyle/>
          <a:p>
            <a:pPr algn="l">
              <a:lnSpc>
                <a:spcPts val="6798"/>
              </a:lnSpc>
            </a:pPr>
            <a:r>
              <a:rPr lang="en-US" sz="3399">
                <a:solidFill>
                  <a:srgbClr val="000000"/>
                </a:solidFill>
                <a:latin typeface="Raleway"/>
              </a:rPr>
              <a:t>Time - Line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1593932">
            <a:off x="12683063" y="-4114800"/>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5970019">
            <a:off x="15124021" y="-4702621"/>
            <a:ext cx="7401497" cy="8229600"/>
            <a:chOff x="0" y="0"/>
            <a:chExt cx="9868663" cy="10972800"/>
          </a:xfrm>
        </p:grpSpPr>
        <p:sp>
          <p:nvSpPr>
            <p:cNvPr id="5" name="Freeform 5"/>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sp>
        <p:nvSpPr>
          <p:cNvPr id="6" name="TextBox 6"/>
          <p:cNvSpPr txBox="1"/>
          <p:nvPr/>
        </p:nvSpPr>
        <p:spPr>
          <a:xfrm>
            <a:off x="5198919" y="579926"/>
            <a:ext cx="7890162" cy="1257255"/>
          </a:xfrm>
          <a:prstGeom prst="rect">
            <a:avLst/>
          </a:prstGeom>
        </p:spPr>
        <p:txBody>
          <a:bodyPr lIns="0" tIns="0" rIns="0" bIns="0" rtlCol="0" anchor="t">
            <a:spAutoFit/>
          </a:bodyPr>
          <a:lstStyle/>
          <a:p>
            <a:pPr algn="ctr">
              <a:lnSpc>
                <a:spcPts val="9525"/>
              </a:lnSpc>
            </a:pPr>
            <a:r>
              <a:rPr lang="en-US" sz="7500">
                <a:solidFill>
                  <a:srgbClr val="273384"/>
                </a:solidFill>
                <a:latin typeface="Eczar Bold"/>
              </a:rPr>
              <a:t>Introduction</a:t>
            </a:r>
            <a:r>
              <a:rPr lang="en-US" sz="7500">
                <a:solidFill>
                  <a:srgbClr val="273384"/>
                </a:solidFill>
                <a:latin typeface="Eczar"/>
              </a:rPr>
              <a:t> </a:t>
            </a:r>
          </a:p>
        </p:txBody>
      </p:sp>
      <p:grpSp>
        <p:nvGrpSpPr>
          <p:cNvPr id="7" name="Group 7"/>
          <p:cNvGrpSpPr/>
          <p:nvPr/>
        </p:nvGrpSpPr>
        <p:grpSpPr>
          <a:xfrm>
            <a:off x="-1606838" y="9651106"/>
            <a:ext cx="7401497" cy="8229600"/>
            <a:chOff x="0" y="0"/>
            <a:chExt cx="9868663" cy="10972800"/>
          </a:xfrm>
        </p:grpSpPr>
        <p:sp>
          <p:nvSpPr>
            <p:cNvPr id="8" name="Freeform 8"/>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9" name="Group 9"/>
          <p:cNvGrpSpPr/>
          <p:nvPr/>
        </p:nvGrpSpPr>
        <p:grpSpPr>
          <a:xfrm rot="3451795">
            <a:off x="-5080388" y="5141358"/>
            <a:ext cx="9152475" cy="8229600"/>
            <a:chOff x="0" y="0"/>
            <a:chExt cx="12203300" cy="10972800"/>
          </a:xfrm>
        </p:grpSpPr>
        <p:sp>
          <p:nvSpPr>
            <p:cNvPr id="10" name="Freeform 10"/>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11" name="Group 11"/>
          <p:cNvGrpSpPr/>
          <p:nvPr/>
        </p:nvGrpSpPr>
        <p:grpSpPr>
          <a:xfrm rot="-4917954">
            <a:off x="-4992845" y="1489398"/>
            <a:ext cx="7401497" cy="8229600"/>
            <a:chOff x="0" y="0"/>
            <a:chExt cx="9868663" cy="10972800"/>
          </a:xfrm>
        </p:grpSpPr>
        <p:sp>
          <p:nvSpPr>
            <p:cNvPr id="12" name="Freeform 12"/>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sp>
        <p:nvSpPr>
          <p:cNvPr id="13" name="TextBox 13"/>
          <p:cNvSpPr txBox="1"/>
          <p:nvPr/>
        </p:nvSpPr>
        <p:spPr>
          <a:xfrm>
            <a:off x="1028700" y="2529498"/>
            <a:ext cx="16230600" cy="6443777"/>
          </a:xfrm>
          <a:prstGeom prst="rect">
            <a:avLst/>
          </a:prstGeom>
        </p:spPr>
        <p:txBody>
          <a:bodyPr lIns="0" tIns="0" rIns="0" bIns="0" rtlCol="0" anchor="t">
            <a:spAutoFit/>
          </a:bodyPr>
          <a:lstStyle/>
          <a:p>
            <a:pPr marL="800101" lvl="2" indent="-266700" algn="l">
              <a:lnSpc>
                <a:spcPts val="5019"/>
              </a:lnSpc>
              <a:buFont typeface="Arial"/>
              <a:buChar char="⚬"/>
            </a:pPr>
            <a:r>
              <a:rPr lang="en-US" sz="3500" spc="104">
                <a:solidFill>
                  <a:srgbClr val="000000"/>
                </a:solidFill>
                <a:latin typeface="Canva Sans"/>
              </a:rPr>
              <a:t>Person location tracking using face recognition is a technology that uses facial recognition to identify and track the location of a specific person in a given environment.</a:t>
            </a:r>
          </a:p>
          <a:p>
            <a:pPr marL="800101" lvl="2" indent="-266700" algn="l">
              <a:lnSpc>
                <a:spcPts val="5019"/>
              </a:lnSpc>
            </a:pPr>
            <a:endParaRPr lang="en-US" sz="3500" spc="104">
              <a:solidFill>
                <a:srgbClr val="000000"/>
              </a:solidFill>
              <a:latin typeface="Canva Sans"/>
            </a:endParaRPr>
          </a:p>
          <a:p>
            <a:pPr marL="800101" lvl="2" indent="-266700" algn="l">
              <a:lnSpc>
                <a:spcPts val="5019"/>
              </a:lnSpc>
              <a:buFont typeface="Arial"/>
              <a:buChar char="⚬"/>
            </a:pPr>
            <a:r>
              <a:rPr lang="en-US" sz="3500" spc="104">
                <a:solidFill>
                  <a:srgbClr val="000000"/>
                </a:solidFill>
                <a:latin typeface="Canva Sans"/>
              </a:rPr>
              <a:t>It works by Comparing the known faces trained to the model with real time video footage from cameras.</a:t>
            </a:r>
          </a:p>
          <a:p>
            <a:pPr marL="800101" lvl="2" indent="-266700" algn="l">
              <a:lnSpc>
                <a:spcPts val="5019"/>
              </a:lnSpc>
            </a:pPr>
            <a:endParaRPr lang="en-US" sz="3500" spc="104">
              <a:solidFill>
                <a:srgbClr val="000000"/>
              </a:solidFill>
              <a:latin typeface="Canva Sans"/>
            </a:endParaRPr>
          </a:p>
          <a:p>
            <a:pPr marL="800101" lvl="2" indent="-266700" algn="l">
              <a:lnSpc>
                <a:spcPts val="5019"/>
              </a:lnSpc>
              <a:buFont typeface="Arial"/>
              <a:buChar char="⚬"/>
            </a:pPr>
            <a:r>
              <a:rPr lang="en-US" sz="3500" spc="104">
                <a:solidFill>
                  <a:srgbClr val="000000"/>
                </a:solidFill>
                <a:latin typeface="Canva Sans"/>
              </a:rPr>
              <a:t>When a match is found, the system can track the person’s location and report their location to the user.</a:t>
            </a:r>
          </a:p>
          <a:p>
            <a:pPr marL="800101" lvl="2" indent="-266700" algn="l">
              <a:lnSpc>
                <a:spcPts val="5019"/>
              </a:lnSpc>
            </a:pPr>
            <a:endParaRPr lang="en-US" sz="3500" spc="104">
              <a:solidFill>
                <a:srgbClr val="000000"/>
              </a:solidFill>
              <a:latin typeface="Canva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8769517">
            <a:off x="-3522076" y="5012423"/>
            <a:ext cx="6545961" cy="8229600"/>
            <a:chOff x="0" y="0"/>
            <a:chExt cx="8727948" cy="10972800"/>
          </a:xfrm>
        </p:grpSpPr>
        <p:sp>
          <p:nvSpPr>
            <p:cNvPr id="3" name="Freeform 3"/>
            <p:cNvSpPr/>
            <p:nvPr/>
          </p:nvSpPr>
          <p:spPr>
            <a:xfrm>
              <a:off x="0" y="0"/>
              <a:ext cx="8727948" cy="10972800"/>
            </a:xfrm>
            <a:custGeom>
              <a:avLst/>
              <a:gdLst/>
              <a:ahLst/>
              <a:cxnLst/>
              <a:rect l="l" t="t" r="r" b="b"/>
              <a:pathLst>
                <a:path w="8727948" h="10972800">
                  <a:moveTo>
                    <a:pt x="0" y="0"/>
                  </a:moveTo>
                  <a:lnTo>
                    <a:pt x="8727948" y="0"/>
                  </a:lnTo>
                  <a:lnTo>
                    <a:pt x="8727948" y="10972800"/>
                  </a:lnTo>
                  <a:lnTo>
                    <a:pt x="0" y="10972800"/>
                  </a:lnTo>
                  <a:lnTo>
                    <a:pt x="0" y="0"/>
                  </a:lnTo>
                  <a:close/>
                </a:path>
              </a:pathLst>
            </a:custGeom>
            <a:blipFill>
              <a:blip r:embed="rId2"/>
              <a:stretch>
                <a:fillRect t="-7" b="-7"/>
              </a:stretch>
            </a:blipFill>
          </p:spPr>
        </p:sp>
      </p:grpSp>
      <p:grpSp>
        <p:nvGrpSpPr>
          <p:cNvPr id="4" name="Group 4"/>
          <p:cNvGrpSpPr/>
          <p:nvPr/>
        </p:nvGrpSpPr>
        <p:grpSpPr>
          <a:xfrm>
            <a:off x="-1854116" y="5018944"/>
            <a:ext cx="5566488" cy="6189284"/>
            <a:chOff x="0" y="0"/>
            <a:chExt cx="7421984" cy="8252379"/>
          </a:xfrm>
        </p:grpSpPr>
        <p:sp>
          <p:nvSpPr>
            <p:cNvPr id="5" name="Freeform 5"/>
            <p:cNvSpPr/>
            <p:nvPr/>
          </p:nvSpPr>
          <p:spPr>
            <a:xfrm>
              <a:off x="0" y="0"/>
              <a:ext cx="7422007" cy="8252333"/>
            </a:xfrm>
            <a:custGeom>
              <a:avLst/>
              <a:gdLst/>
              <a:ahLst/>
              <a:cxnLst/>
              <a:rect l="l" t="t" r="r" b="b"/>
              <a:pathLst>
                <a:path w="7422007" h="8252333">
                  <a:moveTo>
                    <a:pt x="0" y="0"/>
                  </a:moveTo>
                  <a:lnTo>
                    <a:pt x="7422007" y="0"/>
                  </a:lnTo>
                  <a:lnTo>
                    <a:pt x="7422007" y="8252333"/>
                  </a:lnTo>
                  <a:lnTo>
                    <a:pt x="0" y="8252333"/>
                  </a:lnTo>
                  <a:lnTo>
                    <a:pt x="0" y="0"/>
                  </a:lnTo>
                  <a:close/>
                </a:path>
              </a:pathLst>
            </a:custGeom>
            <a:blipFill>
              <a:blip r:embed="rId3"/>
              <a:stretch>
                <a:fillRect l="-6" r="-5"/>
              </a:stretch>
            </a:blipFill>
          </p:spPr>
        </p:sp>
      </p:grpSp>
      <p:grpSp>
        <p:nvGrpSpPr>
          <p:cNvPr id="6" name="Group 6"/>
          <p:cNvGrpSpPr/>
          <p:nvPr/>
        </p:nvGrpSpPr>
        <p:grpSpPr>
          <a:xfrm rot="-9143347">
            <a:off x="10281097" y="-2518106"/>
            <a:ext cx="5262259" cy="4305485"/>
            <a:chOff x="0" y="0"/>
            <a:chExt cx="7016345" cy="5740647"/>
          </a:xfrm>
        </p:grpSpPr>
        <p:sp>
          <p:nvSpPr>
            <p:cNvPr id="7" name="Freeform 7"/>
            <p:cNvSpPr/>
            <p:nvPr/>
          </p:nvSpPr>
          <p:spPr>
            <a:xfrm>
              <a:off x="0" y="0"/>
              <a:ext cx="7016369" cy="5740654"/>
            </a:xfrm>
            <a:custGeom>
              <a:avLst/>
              <a:gdLst/>
              <a:ahLst/>
              <a:cxnLst/>
              <a:rect l="l" t="t" r="r" b="b"/>
              <a:pathLst>
                <a:path w="7016369" h="5740654">
                  <a:moveTo>
                    <a:pt x="0" y="0"/>
                  </a:moveTo>
                  <a:lnTo>
                    <a:pt x="7016369" y="0"/>
                  </a:lnTo>
                  <a:lnTo>
                    <a:pt x="7016369" y="5740654"/>
                  </a:lnTo>
                  <a:lnTo>
                    <a:pt x="0" y="5740654"/>
                  </a:lnTo>
                  <a:lnTo>
                    <a:pt x="0" y="0"/>
                  </a:lnTo>
                  <a:close/>
                </a:path>
              </a:pathLst>
            </a:custGeom>
            <a:blipFill>
              <a:blip r:embed="rId4"/>
              <a:stretch>
                <a:fillRect t="-60" b="-60"/>
              </a:stretch>
            </a:blipFill>
          </p:spPr>
        </p:sp>
      </p:grpSp>
      <p:grpSp>
        <p:nvGrpSpPr>
          <p:cNvPr id="8" name="Group 8"/>
          <p:cNvGrpSpPr/>
          <p:nvPr/>
        </p:nvGrpSpPr>
        <p:grpSpPr>
          <a:xfrm rot="-635208">
            <a:off x="13989562" y="-2748198"/>
            <a:ext cx="6545961" cy="8229600"/>
            <a:chOff x="0" y="0"/>
            <a:chExt cx="8727948" cy="10972800"/>
          </a:xfrm>
        </p:grpSpPr>
        <p:sp>
          <p:nvSpPr>
            <p:cNvPr id="9" name="Freeform 9"/>
            <p:cNvSpPr/>
            <p:nvPr/>
          </p:nvSpPr>
          <p:spPr>
            <a:xfrm>
              <a:off x="0" y="0"/>
              <a:ext cx="8727948" cy="10972800"/>
            </a:xfrm>
            <a:custGeom>
              <a:avLst/>
              <a:gdLst/>
              <a:ahLst/>
              <a:cxnLst/>
              <a:rect l="l" t="t" r="r" b="b"/>
              <a:pathLst>
                <a:path w="8727948" h="10972800">
                  <a:moveTo>
                    <a:pt x="0" y="0"/>
                  </a:moveTo>
                  <a:lnTo>
                    <a:pt x="8727948" y="0"/>
                  </a:lnTo>
                  <a:lnTo>
                    <a:pt x="8727948" y="10972800"/>
                  </a:lnTo>
                  <a:lnTo>
                    <a:pt x="0" y="10972800"/>
                  </a:lnTo>
                  <a:lnTo>
                    <a:pt x="0" y="0"/>
                  </a:lnTo>
                  <a:close/>
                </a:path>
              </a:pathLst>
            </a:custGeom>
            <a:blipFill>
              <a:blip r:embed="rId2"/>
              <a:stretch>
                <a:fillRect t="-7" b="-7"/>
              </a:stretch>
            </a:blipFill>
          </p:spPr>
        </p:sp>
      </p:grpSp>
      <p:grpSp>
        <p:nvGrpSpPr>
          <p:cNvPr id="10" name="Group 10"/>
          <p:cNvGrpSpPr/>
          <p:nvPr/>
        </p:nvGrpSpPr>
        <p:grpSpPr>
          <a:xfrm rot="1802367">
            <a:off x="12113412" y="7647789"/>
            <a:ext cx="5566488" cy="6189284"/>
            <a:chOff x="0" y="0"/>
            <a:chExt cx="7421984" cy="8252379"/>
          </a:xfrm>
        </p:grpSpPr>
        <p:sp>
          <p:nvSpPr>
            <p:cNvPr id="11" name="Freeform 11"/>
            <p:cNvSpPr/>
            <p:nvPr/>
          </p:nvSpPr>
          <p:spPr>
            <a:xfrm>
              <a:off x="0" y="0"/>
              <a:ext cx="7422007" cy="8252333"/>
            </a:xfrm>
            <a:custGeom>
              <a:avLst/>
              <a:gdLst/>
              <a:ahLst/>
              <a:cxnLst/>
              <a:rect l="l" t="t" r="r" b="b"/>
              <a:pathLst>
                <a:path w="7422007" h="8252333">
                  <a:moveTo>
                    <a:pt x="0" y="0"/>
                  </a:moveTo>
                  <a:lnTo>
                    <a:pt x="7422007" y="0"/>
                  </a:lnTo>
                  <a:lnTo>
                    <a:pt x="7422007" y="8252333"/>
                  </a:lnTo>
                  <a:lnTo>
                    <a:pt x="0" y="8252333"/>
                  </a:lnTo>
                  <a:lnTo>
                    <a:pt x="0" y="0"/>
                  </a:lnTo>
                  <a:close/>
                </a:path>
              </a:pathLst>
            </a:custGeom>
            <a:blipFill>
              <a:blip r:embed="rId3"/>
              <a:stretch>
                <a:fillRect l="-6" r="-5"/>
              </a:stretch>
            </a:blipFill>
          </p:spPr>
        </p:sp>
      </p:grpSp>
      <p:grpSp>
        <p:nvGrpSpPr>
          <p:cNvPr id="12" name="Group 12"/>
          <p:cNvGrpSpPr/>
          <p:nvPr/>
        </p:nvGrpSpPr>
        <p:grpSpPr>
          <a:xfrm rot="2471251">
            <a:off x="14876312" y="-586201"/>
            <a:ext cx="5566488" cy="6189284"/>
            <a:chOff x="0" y="0"/>
            <a:chExt cx="7421984" cy="8252379"/>
          </a:xfrm>
        </p:grpSpPr>
        <p:sp>
          <p:nvSpPr>
            <p:cNvPr id="13" name="Freeform 13"/>
            <p:cNvSpPr/>
            <p:nvPr/>
          </p:nvSpPr>
          <p:spPr>
            <a:xfrm>
              <a:off x="0" y="0"/>
              <a:ext cx="7422007" cy="8252333"/>
            </a:xfrm>
            <a:custGeom>
              <a:avLst/>
              <a:gdLst/>
              <a:ahLst/>
              <a:cxnLst/>
              <a:rect l="l" t="t" r="r" b="b"/>
              <a:pathLst>
                <a:path w="7422007" h="8252333">
                  <a:moveTo>
                    <a:pt x="0" y="0"/>
                  </a:moveTo>
                  <a:lnTo>
                    <a:pt x="7422007" y="0"/>
                  </a:lnTo>
                  <a:lnTo>
                    <a:pt x="7422007" y="8252333"/>
                  </a:lnTo>
                  <a:lnTo>
                    <a:pt x="0" y="8252333"/>
                  </a:lnTo>
                  <a:lnTo>
                    <a:pt x="0" y="0"/>
                  </a:lnTo>
                  <a:close/>
                </a:path>
              </a:pathLst>
            </a:custGeom>
            <a:blipFill>
              <a:blip r:embed="rId3"/>
              <a:stretch>
                <a:fillRect l="-6" r="-5"/>
              </a:stretch>
            </a:blipFill>
          </p:spPr>
        </p:sp>
      </p:grpSp>
      <p:sp>
        <p:nvSpPr>
          <p:cNvPr id="14" name="TextBox 14"/>
          <p:cNvSpPr txBox="1"/>
          <p:nvPr/>
        </p:nvSpPr>
        <p:spPr>
          <a:xfrm>
            <a:off x="4200671" y="1523467"/>
            <a:ext cx="9886657" cy="1162050"/>
          </a:xfrm>
          <a:prstGeom prst="rect">
            <a:avLst/>
          </a:prstGeom>
        </p:spPr>
        <p:txBody>
          <a:bodyPr lIns="0" tIns="0" rIns="0" bIns="0" rtlCol="0" anchor="t">
            <a:spAutoFit/>
          </a:bodyPr>
          <a:lstStyle/>
          <a:p>
            <a:pPr algn="ctr">
              <a:lnSpc>
                <a:spcPts val="9000"/>
              </a:lnSpc>
            </a:pPr>
            <a:r>
              <a:rPr lang="en-US" sz="7500">
                <a:solidFill>
                  <a:srgbClr val="273384"/>
                </a:solidFill>
                <a:latin typeface="Eczar Bold"/>
              </a:rPr>
              <a:t>Problem statement </a:t>
            </a:r>
          </a:p>
        </p:txBody>
      </p:sp>
      <p:sp>
        <p:nvSpPr>
          <p:cNvPr id="15" name="TextBox 15"/>
          <p:cNvSpPr txBox="1"/>
          <p:nvPr/>
        </p:nvSpPr>
        <p:spPr>
          <a:xfrm>
            <a:off x="1028700" y="3435663"/>
            <a:ext cx="16204835" cy="2438545"/>
          </a:xfrm>
          <a:prstGeom prst="rect">
            <a:avLst/>
          </a:prstGeom>
        </p:spPr>
        <p:txBody>
          <a:bodyPr lIns="0" tIns="0" rIns="0" bIns="0" rtlCol="0" anchor="t">
            <a:spAutoFit/>
          </a:bodyPr>
          <a:lstStyle/>
          <a:p>
            <a:pPr algn="l">
              <a:lnSpc>
                <a:spcPts val="6073"/>
              </a:lnSpc>
            </a:pPr>
            <a:r>
              <a:rPr lang="en-US" sz="3500">
                <a:solidFill>
                  <a:srgbClr val="000000"/>
                </a:solidFill>
                <a:latin typeface="Canva Sans"/>
              </a:rPr>
              <a:t>The challenge lies in the time-consuming and manpower-intensive process of physically locating individuals, particularly during emergency situations where swift identification is crucial.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449063" y="-4000672"/>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2700000">
            <a:off x="-4318660" y="8460554"/>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rot="1120160">
            <a:off x="2750753" y="9227994"/>
            <a:ext cx="3664150" cy="2997941"/>
            <a:chOff x="0" y="0"/>
            <a:chExt cx="4885533" cy="3997255"/>
          </a:xfrm>
        </p:grpSpPr>
        <p:sp>
          <p:nvSpPr>
            <p:cNvPr id="7" name="Freeform 7"/>
            <p:cNvSpPr/>
            <p:nvPr/>
          </p:nvSpPr>
          <p:spPr>
            <a:xfrm>
              <a:off x="0" y="0"/>
              <a:ext cx="4885563" cy="3997198"/>
            </a:xfrm>
            <a:custGeom>
              <a:avLst/>
              <a:gdLst/>
              <a:ahLst/>
              <a:cxnLst/>
              <a:rect l="l" t="t" r="r" b="b"/>
              <a:pathLst>
                <a:path w="4885563" h="3997198">
                  <a:moveTo>
                    <a:pt x="0" y="0"/>
                  </a:moveTo>
                  <a:lnTo>
                    <a:pt x="4885563" y="0"/>
                  </a:lnTo>
                  <a:lnTo>
                    <a:pt x="4885563" y="3997198"/>
                  </a:lnTo>
                  <a:lnTo>
                    <a:pt x="0" y="3997198"/>
                  </a:lnTo>
                  <a:lnTo>
                    <a:pt x="0" y="0"/>
                  </a:lnTo>
                  <a:close/>
                </a:path>
              </a:pathLst>
            </a:custGeom>
            <a:blipFill>
              <a:blip r:embed="rId3"/>
              <a:stretch>
                <a:fillRect b="-1"/>
              </a:stretch>
            </a:blipFill>
          </p:spPr>
        </p:sp>
      </p:grpSp>
      <p:grpSp>
        <p:nvGrpSpPr>
          <p:cNvPr id="8" name="Group 8"/>
          <p:cNvGrpSpPr/>
          <p:nvPr/>
        </p:nvGrpSpPr>
        <p:grpSpPr>
          <a:xfrm rot="762856">
            <a:off x="12512847" y="-1764206"/>
            <a:ext cx="3664150" cy="2997941"/>
            <a:chOff x="0" y="0"/>
            <a:chExt cx="4885533" cy="3997255"/>
          </a:xfrm>
        </p:grpSpPr>
        <p:sp>
          <p:nvSpPr>
            <p:cNvPr id="9" name="Freeform 9"/>
            <p:cNvSpPr/>
            <p:nvPr/>
          </p:nvSpPr>
          <p:spPr>
            <a:xfrm>
              <a:off x="0" y="0"/>
              <a:ext cx="4885563" cy="3997198"/>
            </a:xfrm>
            <a:custGeom>
              <a:avLst/>
              <a:gdLst/>
              <a:ahLst/>
              <a:cxnLst/>
              <a:rect l="l" t="t" r="r" b="b"/>
              <a:pathLst>
                <a:path w="4885563" h="3997198">
                  <a:moveTo>
                    <a:pt x="0" y="0"/>
                  </a:moveTo>
                  <a:lnTo>
                    <a:pt x="4885563" y="0"/>
                  </a:lnTo>
                  <a:lnTo>
                    <a:pt x="4885563" y="3997198"/>
                  </a:lnTo>
                  <a:lnTo>
                    <a:pt x="0" y="3997198"/>
                  </a:lnTo>
                  <a:lnTo>
                    <a:pt x="0" y="0"/>
                  </a:lnTo>
                  <a:close/>
                </a:path>
              </a:pathLst>
            </a:custGeom>
            <a:blipFill>
              <a:blip r:embed="rId3"/>
              <a:stretch>
                <a:fillRect b="-1"/>
              </a:stretch>
            </a:blipFill>
          </p:spPr>
        </p:sp>
      </p:grpSp>
      <p:grpSp>
        <p:nvGrpSpPr>
          <p:cNvPr id="10" name="Group 10"/>
          <p:cNvGrpSpPr/>
          <p:nvPr/>
        </p:nvGrpSpPr>
        <p:grpSpPr>
          <a:xfrm rot="-7540265">
            <a:off x="-4087867" y="4841299"/>
            <a:ext cx="7401497" cy="8229600"/>
            <a:chOff x="0" y="0"/>
            <a:chExt cx="9868663" cy="10972800"/>
          </a:xfrm>
        </p:grpSpPr>
        <p:sp>
          <p:nvSpPr>
            <p:cNvPr id="11" name="Freeform 11"/>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grpSp>
        <p:nvGrpSpPr>
          <p:cNvPr id="12" name="Group 12"/>
          <p:cNvGrpSpPr/>
          <p:nvPr/>
        </p:nvGrpSpPr>
        <p:grpSpPr>
          <a:xfrm rot="-7540265">
            <a:off x="14027909" y="-2514600"/>
            <a:ext cx="7401497" cy="8229600"/>
            <a:chOff x="0" y="0"/>
            <a:chExt cx="9868663" cy="10972800"/>
          </a:xfrm>
        </p:grpSpPr>
        <p:sp>
          <p:nvSpPr>
            <p:cNvPr id="13" name="Freeform 13"/>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grpSp>
        <p:nvGrpSpPr>
          <p:cNvPr id="14" name="Group 14"/>
          <p:cNvGrpSpPr/>
          <p:nvPr/>
        </p:nvGrpSpPr>
        <p:grpSpPr>
          <a:xfrm rot="-7540265">
            <a:off x="14135001" y="7888771"/>
            <a:ext cx="5498133" cy="6113282"/>
            <a:chOff x="0" y="0"/>
            <a:chExt cx="7330844" cy="8151043"/>
          </a:xfrm>
        </p:grpSpPr>
        <p:sp>
          <p:nvSpPr>
            <p:cNvPr id="15" name="Freeform 15"/>
            <p:cNvSpPr/>
            <p:nvPr/>
          </p:nvSpPr>
          <p:spPr>
            <a:xfrm>
              <a:off x="0" y="0"/>
              <a:ext cx="7330821" cy="8150987"/>
            </a:xfrm>
            <a:custGeom>
              <a:avLst/>
              <a:gdLst/>
              <a:ahLst/>
              <a:cxnLst/>
              <a:rect l="l" t="t" r="r" b="b"/>
              <a:pathLst>
                <a:path w="7330821" h="8150987">
                  <a:moveTo>
                    <a:pt x="0" y="0"/>
                  </a:moveTo>
                  <a:lnTo>
                    <a:pt x="7330821" y="0"/>
                  </a:lnTo>
                  <a:lnTo>
                    <a:pt x="7330821" y="8150987"/>
                  </a:lnTo>
                  <a:lnTo>
                    <a:pt x="0" y="8150987"/>
                  </a:lnTo>
                  <a:lnTo>
                    <a:pt x="0" y="0"/>
                  </a:lnTo>
                  <a:close/>
                </a:path>
              </a:pathLst>
            </a:custGeom>
            <a:blipFill>
              <a:blip r:embed="rId4"/>
              <a:stretch>
                <a:fillRect l="-6" r="-6"/>
              </a:stretch>
            </a:blipFill>
          </p:spPr>
        </p:sp>
      </p:grpSp>
      <p:sp>
        <p:nvSpPr>
          <p:cNvPr id="16" name="TextBox 16"/>
          <p:cNvSpPr txBox="1"/>
          <p:nvPr/>
        </p:nvSpPr>
        <p:spPr>
          <a:xfrm>
            <a:off x="5642256" y="438150"/>
            <a:ext cx="6887227" cy="1162050"/>
          </a:xfrm>
          <a:prstGeom prst="rect">
            <a:avLst/>
          </a:prstGeom>
        </p:spPr>
        <p:txBody>
          <a:bodyPr lIns="0" tIns="0" rIns="0" bIns="0" rtlCol="0" anchor="t">
            <a:spAutoFit/>
          </a:bodyPr>
          <a:lstStyle/>
          <a:p>
            <a:pPr algn="l">
              <a:lnSpc>
                <a:spcPts val="9000"/>
              </a:lnSpc>
            </a:pPr>
            <a:r>
              <a:rPr lang="en-US" sz="7500">
                <a:solidFill>
                  <a:srgbClr val="273384"/>
                </a:solidFill>
                <a:latin typeface="Eczar Bold"/>
              </a:rPr>
              <a:t>Aim and Scope</a:t>
            </a:r>
          </a:p>
        </p:txBody>
      </p:sp>
      <p:sp>
        <p:nvSpPr>
          <p:cNvPr id="17" name="TextBox 17"/>
          <p:cNvSpPr txBox="1"/>
          <p:nvPr/>
        </p:nvSpPr>
        <p:spPr>
          <a:xfrm>
            <a:off x="1144962" y="1966546"/>
            <a:ext cx="3780375" cy="828630"/>
          </a:xfrm>
          <a:prstGeom prst="rect">
            <a:avLst/>
          </a:prstGeom>
        </p:spPr>
        <p:txBody>
          <a:bodyPr lIns="0" tIns="0" rIns="0" bIns="0" rtlCol="0" anchor="t">
            <a:spAutoFit/>
          </a:bodyPr>
          <a:lstStyle/>
          <a:p>
            <a:pPr algn="l">
              <a:lnSpc>
                <a:spcPts val="6598"/>
              </a:lnSpc>
            </a:pPr>
            <a:r>
              <a:rPr lang="en-US" sz="5498">
                <a:solidFill>
                  <a:srgbClr val="273384"/>
                </a:solidFill>
                <a:latin typeface="Eczar"/>
              </a:rPr>
              <a:t>Aim:</a:t>
            </a:r>
          </a:p>
        </p:txBody>
      </p:sp>
      <p:sp>
        <p:nvSpPr>
          <p:cNvPr id="18" name="TextBox 18"/>
          <p:cNvSpPr txBox="1"/>
          <p:nvPr/>
        </p:nvSpPr>
        <p:spPr>
          <a:xfrm>
            <a:off x="1144962" y="2642821"/>
            <a:ext cx="16114338" cy="2321438"/>
          </a:xfrm>
          <a:prstGeom prst="rect">
            <a:avLst/>
          </a:prstGeom>
        </p:spPr>
        <p:txBody>
          <a:bodyPr lIns="0" tIns="0" rIns="0" bIns="0" rtlCol="0" anchor="t">
            <a:spAutoFit/>
          </a:bodyPr>
          <a:lstStyle/>
          <a:p>
            <a:pPr algn="l">
              <a:lnSpc>
                <a:spcPts val="5869"/>
              </a:lnSpc>
            </a:pPr>
            <a:r>
              <a:rPr lang="en-US" sz="3500">
                <a:solidFill>
                  <a:srgbClr val="000000"/>
                </a:solidFill>
                <a:latin typeface="Canva Sans"/>
              </a:rPr>
              <a:t>The aim of person location tracking using face recognition is to use</a:t>
            </a:r>
          </a:p>
          <a:p>
            <a:pPr algn="l">
              <a:lnSpc>
                <a:spcPts val="5869"/>
              </a:lnSpc>
            </a:pPr>
            <a:r>
              <a:rPr lang="en-US" sz="3500">
                <a:solidFill>
                  <a:srgbClr val="000000"/>
                </a:solidFill>
                <a:latin typeface="Canva Sans"/>
              </a:rPr>
              <a:t>facial recognition technology to identify and track the location of a specific</a:t>
            </a:r>
          </a:p>
          <a:p>
            <a:pPr algn="l">
              <a:lnSpc>
                <a:spcPts val="5869"/>
              </a:lnSpc>
            </a:pPr>
            <a:r>
              <a:rPr lang="en-US" sz="3500">
                <a:solidFill>
                  <a:srgbClr val="000000"/>
                </a:solidFill>
                <a:latin typeface="Canva Sans"/>
              </a:rPr>
              <a:t>person in a given environment.</a:t>
            </a:r>
          </a:p>
        </p:txBody>
      </p:sp>
      <p:sp>
        <p:nvSpPr>
          <p:cNvPr id="19" name="TextBox 19"/>
          <p:cNvSpPr txBox="1"/>
          <p:nvPr/>
        </p:nvSpPr>
        <p:spPr>
          <a:xfrm>
            <a:off x="1144962" y="5601232"/>
            <a:ext cx="2648422" cy="828630"/>
          </a:xfrm>
          <a:prstGeom prst="rect">
            <a:avLst/>
          </a:prstGeom>
        </p:spPr>
        <p:txBody>
          <a:bodyPr lIns="0" tIns="0" rIns="0" bIns="0" rtlCol="0" anchor="t">
            <a:spAutoFit/>
          </a:bodyPr>
          <a:lstStyle/>
          <a:p>
            <a:pPr algn="l">
              <a:lnSpc>
                <a:spcPts val="6598"/>
              </a:lnSpc>
            </a:pPr>
            <a:r>
              <a:rPr lang="en-US" sz="5498">
                <a:solidFill>
                  <a:srgbClr val="273384"/>
                </a:solidFill>
                <a:latin typeface="Eczar"/>
              </a:rPr>
              <a:t>Scope:</a:t>
            </a:r>
          </a:p>
        </p:txBody>
      </p:sp>
      <p:sp>
        <p:nvSpPr>
          <p:cNvPr id="20" name="TextBox 20"/>
          <p:cNvSpPr txBox="1"/>
          <p:nvPr/>
        </p:nvSpPr>
        <p:spPr>
          <a:xfrm>
            <a:off x="1028700" y="6369134"/>
            <a:ext cx="16114338" cy="2348963"/>
          </a:xfrm>
          <a:prstGeom prst="rect">
            <a:avLst/>
          </a:prstGeom>
        </p:spPr>
        <p:txBody>
          <a:bodyPr lIns="0" tIns="0" rIns="0" bIns="0" rtlCol="0" anchor="t">
            <a:spAutoFit/>
          </a:bodyPr>
          <a:lstStyle/>
          <a:p>
            <a:pPr marL="422275" lvl="1" indent="-211138" algn="l">
              <a:lnSpc>
                <a:spcPts val="5869"/>
              </a:lnSpc>
              <a:buFont typeface="Arial"/>
              <a:buChar char="•"/>
            </a:pPr>
            <a:r>
              <a:rPr lang="en-US" sz="3500">
                <a:solidFill>
                  <a:srgbClr val="000000"/>
                </a:solidFill>
                <a:latin typeface="Canva Sans"/>
              </a:rPr>
              <a:t> Implement real-time processing for swift analysis of facial features.</a:t>
            </a:r>
          </a:p>
          <a:p>
            <a:pPr marL="422275" lvl="1" indent="-211138" algn="l">
              <a:lnSpc>
                <a:spcPts val="5869"/>
              </a:lnSpc>
              <a:buFont typeface="Arial"/>
              <a:buChar char="•"/>
            </a:pPr>
            <a:r>
              <a:rPr lang="en-US" sz="3500">
                <a:solidFill>
                  <a:srgbClr val="000000"/>
                </a:solidFill>
                <a:latin typeface="Canva Sans"/>
              </a:rPr>
              <a:t> Ensure ethical data use, user-friendly interface, and scalability for        diverse situations.</a:t>
            </a:r>
          </a:p>
        </p:txBody>
      </p:sp>
      <p:grpSp>
        <p:nvGrpSpPr>
          <p:cNvPr id="21" name="Group 21"/>
          <p:cNvGrpSpPr/>
          <p:nvPr/>
        </p:nvGrpSpPr>
        <p:grpSpPr>
          <a:xfrm rot="-2943637">
            <a:off x="-3443171" y="-4642363"/>
            <a:ext cx="7401497" cy="8229600"/>
            <a:chOff x="0" y="0"/>
            <a:chExt cx="9868663" cy="10972800"/>
          </a:xfrm>
        </p:grpSpPr>
        <p:sp>
          <p:nvSpPr>
            <p:cNvPr id="22" name="Freeform 22"/>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84042">
            <a:off x="-2322434" y="-4207917"/>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2784042">
            <a:off x="10703442" y="9141854"/>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a:off x="11358625" y="6172200"/>
            <a:ext cx="7401497" cy="8229600"/>
            <a:chOff x="0" y="0"/>
            <a:chExt cx="9868663" cy="10972800"/>
          </a:xfrm>
        </p:grpSpPr>
        <p:sp>
          <p:nvSpPr>
            <p:cNvPr id="7" name="Freeform 7"/>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grpSp>
        <p:nvGrpSpPr>
          <p:cNvPr id="8" name="Group 8"/>
          <p:cNvGrpSpPr/>
          <p:nvPr/>
        </p:nvGrpSpPr>
        <p:grpSpPr>
          <a:xfrm rot="1109801">
            <a:off x="6782388" y="8344271"/>
            <a:ext cx="9152475" cy="8229600"/>
            <a:chOff x="0" y="0"/>
            <a:chExt cx="12203300" cy="10972800"/>
          </a:xfrm>
        </p:grpSpPr>
        <p:sp>
          <p:nvSpPr>
            <p:cNvPr id="9" name="Freeform 9"/>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10" name="Group 10"/>
          <p:cNvGrpSpPr/>
          <p:nvPr/>
        </p:nvGrpSpPr>
        <p:grpSpPr>
          <a:xfrm>
            <a:off x="-1977312" y="-4207917"/>
            <a:ext cx="7401497" cy="8229600"/>
            <a:chOff x="0" y="0"/>
            <a:chExt cx="9868663" cy="10972800"/>
          </a:xfrm>
        </p:grpSpPr>
        <p:sp>
          <p:nvSpPr>
            <p:cNvPr id="11" name="Freeform 11"/>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sp>
        <p:nvSpPr>
          <p:cNvPr id="12" name="TextBox 12"/>
          <p:cNvSpPr txBox="1"/>
          <p:nvPr/>
        </p:nvSpPr>
        <p:spPr>
          <a:xfrm>
            <a:off x="6568048" y="683144"/>
            <a:ext cx="5151903" cy="1162050"/>
          </a:xfrm>
          <a:prstGeom prst="rect">
            <a:avLst/>
          </a:prstGeom>
        </p:spPr>
        <p:txBody>
          <a:bodyPr lIns="0" tIns="0" rIns="0" bIns="0" rtlCol="0" anchor="t">
            <a:spAutoFit/>
          </a:bodyPr>
          <a:lstStyle/>
          <a:p>
            <a:pPr algn="ctr">
              <a:lnSpc>
                <a:spcPts val="9000"/>
              </a:lnSpc>
            </a:pPr>
            <a:r>
              <a:rPr lang="en-US" sz="7500">
                <a:solidFill>
                  <a:srgbClr val="273384"/>
                </a:solidFill>
                <a:latin typeface="Eczar Bold"/>
              </a:rPr>
              <a:t>Objectives </a:t>
            </a:r>
          </a:p>
        </p:txBody>
      </p:sp>
      <p:sp>
        <p:nvSpPr>
          <p:cNvPr id="13" name="TextBox 13"/>
          <p:cNvSpPr txBox="1"/>
          <p:nvPr/>
        </p:nvSpPr>
        <p:spPr>
          <a:xfrm>
            <a:off x="1028700" y="2163417"/>
            <a:ext cx="16230600" cy="5656833"/>
          </a:xfrm>
          <a:prstGeom prst="rect">
            <a:avLst/>
          </a:prstGeom>
        </p:spPr>
        <p:txBody>
          <a:bodyPr lIns="0" tIns="0" rIns="0" bIns="0" rtlCol="0" anchor="t">
            <a:spAutoFit/>
          </a:bodyPr>
          <a:lstStyle/>
          <a:p>
            <a:pPr marL="800101" lvl="2" indent="-266700" algn="l">
              <a:lnSpc>
                <a:spcPts val="6101"/>
              </a:lnSpc>
              <a:buFont typeface="Arial"/>
              <a:buChar char="⚬"/>
            </a:pPr>
            <a:r>
              <a:rPr lang="en-US" sz="3500">
                <a:solidFill>
                  <a:srgbClr val="000000"/>
                </a:solidFill>
                <a:latin typeface="Canva Sans Bold"/>
              </a:rPr>
              <a:t>Locating Students : </a:t>
            </a:r>
            <a:r>
              <a:rPr lang="en-US" sz="3500">
                <a:solidFill>
                  <a:srgbClr val="000000"/>
                </a:solidFill>
                <a:latin typeface="Canva Sans"/>
              </a:rPr>
              <a:t>Identifying and locating students within educational institutions, enabling efficient and immediate response to emergency situations,</a:t>
            </a:r>
          </a:p>
          <a:p>
            <a:pPr marL="800101" lvl="2" indent="-266700" algn="l">
              <a:lnSpc>
                <a:spcPts val="6101"/>
              </a:lnSpc>
            </a:pPr>
            <a:endParaRPr lang="en-US" sz="3500">
              <a:solidFill>
                <a:srgbClr val="000000"/>
              </a:solidFill>
              <a:latin typeface="Canva Sans"/>
            </a:endParaRPr>
          </a:p>
          <a:p>
            <a:pPr marL="800101" lvl="2" indent="-266700" algn="l">
              <a:lnSpc>
                <a:spcPts val="6101"/>
              </a:lnSpc>
              <a:buFont typeface="Arial"/>
              <a:buChar char="⚬"/>
            </a:pPr>
            <a:r>
              <a:rPr lang="en-US" sz="3500">
                <a:solidFill>
                  <a:srgbClr val="000000"/>
                </a:solidFill>
                <a:latin typeface="Canva Sans Bold"/>
              </a:rPr>
              <a:t>Security : </a:t>
            </a:r>
            <a:r>
              <a:rPr lang="en-US" sz="3500">
                <a:solidFill>
                  <a:srgbClr val="000000"/>
                </a:solidFill>
                <a:latin typeface="Canva Sans"/>
              </a:rPr>
              <a:t>Face recognition can be used to track the movements of unauthorized individuals in secure areas, such as  educational institutions and.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4036243">
            <a:off x="14707801" y="1028700"/>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6838312">
            <a:off x="-5348892" y="2155668"/>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rot="-3056498">
            <a:off x="-3881063" y="2889362"/>
            <a:ext cx="7762126" cy="8630578"/>
            <a:chOff x="0" y="0"/>
            <a:chExt cx="10349501" cy="11507437"/>
          </a:xfrm>
        </p:grpSpPr>
        <p:sp>
          <p:nvSpPr>
            <p:cNvPr id="7" name="Freeform 7"/>
            <p:cNvSpPr/>
            <p:nvPr/>
          </p:nvSpPr>
          <p:spPr>
            <a:xfrm>
              <a:off x="0" y="0"/>
              <a:ext cx="10349484" cy="11507470"/>
            </a:xfrm>
            <a:custGeom>
              <a:avLst/>
              <a:gdLst/>
              <a:ahLst/>
              <a:cxnLst/>
              <a:rect l="l" t="t" r="r" b="b"/>
              <a:pathLst>
                <a:path w="10349484" h="11507470">
                  <a:moveTo>
                    <a:pt x="0" y="0"/>
                  </a:moveTo>
                  <a:lnTo>
                    <a:pt x="10349484" y="0"/>
                  </a:lnTo>
                  <a:lnTo>
                    <a:pt x="10349484" y="11507470"/>
                  </a:lnTo>
                  <a:lnTo>
                    <a:pt x="0" y="11507470"/>
                  </a:lnTo>
                  <a:lnTo>
                    <a:pt x="0" y="0"/>
                  </a:lnTo>
                  <a:close/>
                </a:path>
              </a:pathLst>
            </a:custGeom>
            <a:blipFill>
              <a:blip r:embed="rId3"/>
              <a:stretch>
                <a:fillRect l="-6" r="-6"/>
              </a:stretch>
            </a:blipFill>
          </p:spPr>
        </p:sp>
      </p:grpSp>
      <p:grpSp>
        <p:nvGrpSpPr>
          <p:cNvPr id="8" name="Group 8"/>
          <p:cNvGrpSpPr/>
          <p:nvPr/>
        </p:nvGrpSpPr>
        <p:grpSpPr>
          <a:xfrm rot="-3056498">
            <a:off x="14227763" y="-2642927"/>
            <a:ext cx="7401497" cy="8229600"/>
            <a:chOff x="0" y="0"/>
            <a:chExt cx="9868663" cy="10972800"/>
          </a:xfrm>
        </p:grpSpPr>
        <p:sp>
          <p:nvSpPr>
            <p:cNvPr id="9" name="Freeform 9"/>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3"/>
              <a:stretch>
                <a:fillRect l="-6" r="-6"/>
              </a:stretch>
            </a:blipFill>
          </p:spPr>
        </p:sp>
      </p:grpSp>
      <p:sp>
        <p:nvSpPr>
          <p:cNvPr id="10" name="TextBox 10"/>
          <p:cNvSpPr txBox="1"/>
          <p:nvPr/>
        </p:nvSpPr>
        <p:spPr>
          <a:xfrm>
            <a:off x="1923479" y="1257300"/>
            <a:ext cx="14441042" cy="914333"/>
          </a:xfrm>
          <a:prstGeom prst="rect">
            <a:avLst/>
          </a:prstGeom>
        </p:spPr>
        <p:txBody>
          <a:bodyPr lIns="0" tIns="0" rIns="0" bIns="0" rtlCol="0" anchor="t">
            <a:spAutoFit/>
          </a:bodyPr>
          <a:lstStyle/>
          <a:p>
            <a:pPr algn="ctr">
              <a:lnSpc>
                <a:spcPts val="7725"/>
              </a:lnSpc>
            </a:pPr>
            <a:r>
              <a:rPr lang="en-US" sz="7500">
                <a:solidFill>
                  <a:srgbClr val="273384"/>
                </a:solidFill>
                <a:latin typeface="Eczar Bold"/>
              </a:rPr>
              <a:t>Requirement analysis </a:t>
            </a:r>
          </a:p>
        </p:txBody>
      </p:sp>
      <p:graphicFrame>
        <p:nvGraphicFramePr>
          <p:cNvPr id="11" name="Table 11"/>
          <p:cNvGraphicFramePr>
            <a:graphicFrameLocks noGrp="1"/>
          </p:cNvGraphicFramePr>
          <p:nvPr/>
        </p:nvGraphicFramePr>
        <p:xfrm>
          <a:off x="461238" y="2907226"/>
          <a:ext cx="8509000" cy="5994400"/>
        </p:xfrm>
        <a:graphic>
          <a:graphicData uri="http://schemas.openxmlformats.org/drawingml/2006/table">
            <a:tbl>
              <a:tblPr/>
              <a:tblGrid>
                <a:gridCol w="3424198">
                  <a:extLst>
                    <a:ext uri="{9D8B030D-6E8A-4147-A177-3AD203B41FA5}">
                      <a16:colId xmlns:a16="http://schemas.microsoft.com/office/drawing/2014/main" val="20000"/>
                    </a:ext>
                  </a:extLst>
                </a:gridCol>
                <a:gridCol w="5084802">
                  <a:extLst>
                    <a:ext uri="{9D8B030D-6E8A-4147-A177-3AD203B41FA5}">
                      <a16:colId xmlns:a16="http://schemas.microsoft.com/office/drawing/2014/main" val="20001"/>
                    </a:ext>
                  </a:extLst>
                </a:gridCol>
              </a:tblGrid>
              <a:tr h="1325163">
                <a:tc gridSpan="2">
                  <a:txBody>
                    <a:bodyPr/>
                    <a:lstStyle/>
                    <a:p>
                      <a:pPr algn="ctr">
                        <a:lnSpc>
                          <a:spcPts val="6719"/>
                        </a:lnSpc>
                        <a:defRPr/>
                      </a:pPr>
                      <a:r>
                        <a:rPr lang="en-US" sz="4798">
                          <a:solidFill>
                            <a:srgbClr val="FFFFFF"/>
                          </a:solidFill>
                          <a:latin typeface="Nourd"/>
                        </a:rPr>
                        <a:t>Hardware Requirements </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2B3360"/>
                    </a:solidFill>
                  </a:tcPr>
                </a:tc>
                <a:tc hMerge="1">
                  <a:txBody>
                    <a:bodyPr/>
                    <a:lstStyle/>
                    <a:p>
                      <a:pPr algn="ctr">
                        <a:lnSpc>
                          <a:spcPts val="6719"/>
                        </a:lnSpc>
                        <a:defRPr/>
                      </a:pPr>
                      <a:r>
                        <a:rPr lang="en-US" sz="4798">
                          <a:solidFill>
                            <a:srgbClr val="FFFFFF"/>
                          </a:solidFill>
                          <a:latin typeface="Nourd"/>
                        </a:rPr>
                        <a:t>Hardware Requirements </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2B3360"/>
                    </a:solidFill>
                  </a:tcPr>
                </a:tc>
                <a:extLst>
                  <a:ext uri="{0D108BD9-81ED-4DB2-BD59-A6C34878D82A}">
                    <a16:rowId xmlns:a16="http://schemas.microsoft.com/office/drawing/2014/main" val="10000"/>
                  </a:ext>
                </a:extLst>
              </a:tr>
              <a:tr h="1920788">
                <a:tc>
                  <a:txBody>
                    <a:bodyPr/>
                    <a:lstStyle/>
                    <a:p>
                      <a:pPr algn="ctr">
                        <a:lnSpc>
                          <a:spcPts val="4480"/>
                        </a:lnSpc>
                        <a:defRPr/>
                      </a:pPr>
                      <a:r>
                        <a:rPr lang="en-US" sz="3200">
                          <a:solidFill>
                            <a:srgbClr val="2B3360"/>
                          </a:solidFill>
                          <a:latin typeface="Nourd"/>
                        </a:rPr>
                        <a:t>Processor </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tc>
                  <a:txBody>
                    <a:bodyPr/>
                    <a:lstStyle/>
                    <a:p>
                      <a:pPr algn="ctr">
                        <a:lnSpc>
                          <a:spcPts val="4480"/>
                        </a:lnSpc>
                        <a:defRPr/>
                      </a:pPr>
                      <a:r>
                        <a:rPr lang="en-US" sz="3200">
                          <a:solidFill>
                            <a:srgbClr val="2B3360"/>
                          </a:solidFill>
                          <a:latin typeface="Nourd"/>
                        </a:rPr>
                        <a:t>Intel/AMD/others(1.5GHz or above)</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1420328">
                <a:tc>
                  <a:txBody>
                    <a:bodyPr/>
                    <a:lstStyle/>
                    <a:p>
                      <a:pPr algn="ctr">
                        <a:lnSpc>
                          <a:spcPts val="4480"/>
                        </a:lnSpc>
                        <a:defRPr/>
                      </a:pPr>
                      <a:r>
                        <a:rPr lang="en-US" sz="3200">
                          <a:solidFill>
                            <a:srgbClr val="2B3360"/>
                          </a:solidFill>
                          <a:latin typeface="Nourd"/>
                        </a:rPr>
                        <a:t>RAM</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tc>
                  <a:txBody>
                    <a:bodyPr/>
                    <a:lstStyle/>
                    <a:p>
                      <a:pPr algn="ctr">
                        <a:lnSpc>
                          <a:spcPts val="4480"/>
                        </a:lnSpc>
                        <a:defRPr/>
                      </a:pPr>
                      <a:r>
                        <a:rPr lang="en-US" sz="3200">
                          <a:solidFill>
                            <a:srgbClr val="2B3360"/>
                          </a:solidFill>
                          <a:latin typeface="Nourd"/>
                        </a:rPr>
                        <a:t>4GB or more</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328121">
                <a:tc>
                  <a:txBody>
                    <a:bodyPr/>
                    <a:lstStyle/>
                    <a:p>
                      <a:pPr algn="ctr">
                        <a:lnSpc>
                          <a:spcPts val="4480"/>
                        </a:lnSpc>
                        <a:defRPr/>
                      </a:pPr>
                      <a:r>
                        <a:rPr lang="en-US" sz="3200">
                          <a:solidFill>
                            <a:srgbClr val="2B3360"/>
                          </a:solidFill>
                          <a:latin typeface="Nourd"/>
                        </a:rPr>
                        <a:t>Hard disk </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tc>
                  <a:txBody>
                    <a:bodyPr/>
                    <a:lstStyle/>
                    <a:p>
                      <a:pPr algn="ctr">
                        <a:lnSpc>
                          <a:spcPts val="4480"/>
                        </a:lnSpc>
                        <a:defRPr/>
                      </a:pPr>
                      <a:r>
                        <a:rPr lang="en-US" sz="3200">
                          <a:solidFill>
                            <a:srgbClr val="2B3360"/>
                          </a:solidFill>
                          <a:latin typeface="Nourd"/>
                        </a:rPr>
                        <a:t>100GB or more</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bl>
          </a:graphicData>
        </a:graphic>
      </p:graphicFrame>
      <p:graphicFrame>
        <p:nvGraphicFramePr>
          <p:cNvPr id="12" name="Table 12"/>
          <p:cNvGraphicFramePr>
            <a:graphicFrameLocks noGrp="1"/>
          </p:cNvGraphicFramePr>
          <p:nvPr/>
        </p:nvGraphicFramePr>
        <p:xfrm>
          <a:off x="9528498" y="2907226"/>
          <a:ext cx="8369300" cy="6339870"/>
        </p:xfrm>
        <a:graphic>
          <a:graphicData uri="http://schemas.openxmlformats.org/drawingml/2006/table">
            <a:tbl>
              <a:tblPr/>
              <a:tblGrid>
                <a:gridCol w="3520465">
                  <a:extLst>
                    <a:ext uri="{9D8B030D-6E8A-4147-A177-3AD203B41FA5}">
                      <a16:colId xmlns:a16="http://schemas.microsoft.com/office/drawing/2014/main" val="20000"/>
                    </a:ext>
                  </a:extLst>
                </a:gridCol>
                <a:gridCol w="4848835">
                  <a:extLst>
                    <a:ext uri="{9D8B030D-6E8A-4147-A177-3AD203B41FA5}">
                      <a16:colId xmlns:a16="http://schemas.microsoft.com/office/drawing/2014/main" val="20001"/>
                    </a:ext>
                  </a:extLst>
                </a:gridCol>
              </a:tblGrid>
              <a:tr h="1209797">
                <a:tc gridSpan="2">
                  <a:txBody>
                    <a:bodyPr/>
                    <a:lstStyle/>
                    <a:p>
                      <a:pPr algn="ctr">
                        <a:lnSpc>
                          <a:spcPts val="6719"/>
                        </a:lnSpc>
                        <a:defRPr/>
                      </a:pPr>
                      <a:r>
                        <a:rPr lang="en-US" sz="4800">
                          <a:solidFill>
                            <a:srgbClr val="FFFFFF"/>
                          </a:solidFill>
                          <a:latin typeface="Nourd"/>
                        </a:rPr>
                        <a:t>Software Requirements</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2B3360"/>
                    </a:solidFill>
                  </a:tcPr>
                </a:tc>
                <a:tc hMerge="1">
                  <a:txBody>
                    <a:bodyPr/>
                    <a:lstStyle/>
                    <a:p>
                      <a:pPr algn="ctr">
                        <a:lnSpc>
                          <a:spcPts val="6719"/>
                        </a:lnSpc>
                        <a:defRPr/>
                      </a:pPr>
                      <a:r>
                        <a:rPr lang="en-US" sz="4800">
                          <a:solidFill>
                            <a:srgbClr val="FFFFFF"/>
                          </a:solidFill>
                          <a:latin typeface="Nourd"/>
                        </a:rPr>
                        <a:t>Software Requirements</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2B3360"/>
                    </a:solidFill>
                  </a:tcPr>
                </a:tc>
                <a:extLst>
                  <a:ext uri="{0D108BD9-81ED-4DB2-BD59-A6C34878D82A}">
                    <a16:rowId xmlns:a16="http://schemas.microsoft.com/office/drawing/2014/main" val="10000"/>
                  </a:ext>
                </a:extLst>
              </a:tr>
              <a:tr h="1523804">
                <a:tc>
                  <a:txBody>
                    <a:bodyPr/>
                    <a:lstStyle/>
                    <a:p>
                      <a:pPr algn="ctr">
                        <a:lnSpc>
                          <a:spcPts val="4480"/>
                        </a:lnSpc>
                        <a:defRPr/>
                      </a:pPr>
                      <a:r>
                        <a:rPr lang="en-US" sz="3200">
                          <a:solidFill>
                            <a:srgbClr val="2B3360"/>
                          </a:solidFill>
                          <a:latin typeface="Nourd"/>
                        </a:rPr>
                        <a:t>Operating system </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tc>
                  <a:txBody>
                    <a:bodyPr/>
                    <a:lstStyle/>
                    <a:p>
                      <a:pPr algn="ctr">
                        <a:lnSpc>
                          <a:spcPts val="4480"/>
                        </a:lnSpc>
                        <a:defRPr/>
                      </a:pPr>
                      <a:r>
                        <a:rPr lang="en-US" sz="3200">
                          <a:solidFill>
                            <a:srgbClr val="2B3360"/>
                          </a:solidFill>
                          <a:latin typeface="Nourd"/>
                        </a:rPr>
                        <a:t>Windows /Linux /MAC /others</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862148">
                <a:tc>
                  <a:txBody>
                    <a:bodyPr/>
                    <a:lstStyle/>
                    <a:p>
                      <a:pPr algn="ctr">
                        <a:lnSpc>
                          <a:spcPts val="4480"/>
                        </a:lnSpc>
                        <a:defRPr/>
                      </a:pPr>
                      <a:r>
                        <a:rPr lang="en-US" sz="3200">
                          <a:solidFill>
                            <a:srgbClr val="2B3360"/>
                          </a:solidFill>
                          <a:latin typeface="Nourd"/>
                        </a:rPr>
                        <a:t>Coding Language </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tc>
                  <a:txBody>
                    <a:bodyPr/>
                    <a:lstStyle/>
                    <a:p>
                      <a:pPr algn="ctr">
                        <a:lnSpc>
                          <a:spcPts val="4480"/>
                        </a:lnSpc>
                        <a:defRPr/>
                      </a:pPr>
                      <a:r>
                        <a:rPr lang="en-US" sz="3200">
                          <a:solidFill>
                            <a:srgbClr val="2B3360"/>
                          </a:solidFill>
                          <a:latin typeface="Nourd"/>
                        </a:rPr>
                        <a:t>Python </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1523804">
                <a:tc>
                  <a:txBody>
                    <a:bodyPr/>
                    <a:lstStyle/>
                    <a:p>
                      <a:pPr algn="ctr">
                        <a:lnSpc>
                          <a:spcPts val="4480"/>
                        </a:lnSpc>
                        <a:defRPr/>
                      </a:pPr>
                      <a:r>
                        <a:rPr lang="en-US" sz="3200">
                          <a:solidFill>
                            <a:srgbClr val="2B3360"/>
                          </a:solidFill>
                          <a:latin typeface="Nourd"/>
                        </a:rPr>
                        <a:t>Editor </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tc>
                  <a:txBody>
                    <a:bodyPr/>
                    <a:lstStyle/>
                    <a:p>
                      <a:pPr algn="ctr">
                        <a:lnSpc>
                          <a:spcPts val="4480"/>
                        </a:lnSpc>
                        <a:defRPr/>
                      </a:pPr>
                      <a:r>
                        <a:rPr lang="en-US" sz="3200">
                          <a:solidFill>
                            <a:srgbClr val="2B3360"/>
                          </a:solidFill>
                          <a:latin typeface="Nourd"/>
                        </a:rPr>
                        <a:t>Vs code /Pycharm /others</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862148">
                <a:tc>
                  <a:txBody>
                    <a:bodyPr/>
                    <a:lstStyle/>
                    <a:p>
                      <a:pPr algn="ctr">
                        <a:lnSpc>
                          <a:spcPts val="4480"/>
                        </a:lnSpc>
                        <a:defRPr/>
                      </a:pPr>
                      <a:r>
                        <a:rPr lang="en-US" sz="3200">
                          <a:solidFill>
                            <a:srgbClr val="2B3360"/>
                          </a:solidFill>
                          <a:latin typeface="Nourd"/>
                        </a:rPr>
                        <a:t>Libraries </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tc>
                  <a:txBody>
                    <a:bodyPr/>
                    <a:lstStyle/>
                    <a:p>
                      <a:pPr algn="ctr">
                        <a:lnSpc>
                          <a:spcPts val="4480"/>
                        </a:lnSpc>
                        <a:defRPr/>
                      </a:pPr>
                      <a:r>
                        <a:rPr lang="en-US" sz="3200">
                          <a:solidFill>
                            <a:srgbClr val="2B3360"/>
                          </a:solidFill>
                          <a:latin typeface="Nourd"/>
                        </a:rPr>
                        <a:t>Opencv, Pandas, dlib,Tensorflow</a:t>
                      </a:r>
                      <a:endParaRPr lang="en-US" sz="1100"/>
                    </a:p>
                  </a:txBody>
                  <a:tcPr marL="57486" marR="57486" marT="57486" marB="57486" anchor="ctr">
                    <a:lnL w="10776" cap="flat" cmpd="sng" algn="ctr">
                      <a:solidFill>
                        <a:srgbClr val="2B3360"/>
                      </a:solidFill>
                      <a:prstDash val="solid"/>
                      <a:round/>
                      <a:headEnd type="none" w="med" len="med"/>
                      <a:tailEnd type="none" w="med" len="med"/>
                    </a:lnL>
                    <a:lnR w="10776" cap="flat" cmpd="sng" algn="ctr">
                      <a:solidFill>
                        <a:srgbClr val="2B3360"/>
                      </a:solidFill>
                      <a:prstDash val="solid"/>
                      <a:round/>
                      <a:headEnd type="none" w="med" len="med"/>
                      <a:tailEnd type="none" w="med" len="med"/>
                    </a:lnR>
                    <a:lnT w="10776" cap="flat" cmpd="sng" algn="ctr">
                      <a:solidFill>
                        <a:srgbClr val="2B3360"/>
                      </a:solidFill>
                      <a:prstDash val="solid"/>
                      <a:round/>
                      <a:headEnd type="none" w="med" len="med"/>
                      <a:tailEnd type="none" w="med" len="med"/>
                    </a:lnT>
                    <a:lnB w="10776" cap="flat" cmpd="sng" algn="ctr">
                      <a:solidFill>
                        <a:srgbClr val="2B336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grpSp>
        <p:nvGrpSpPr>
          <p:cNvPr id="2" name="Group 2"/>
          <p:cNvGrpSpPr/>
          <p:nvPr/>
        </p:nvGrpSpPr>
        <p:grpSpPr>
          <a:xfrm rot="-2700000">
            <a:off x="13711763" y="-2850232"/>
            <a:ext cx="9152475" cy="8229600"/>
            <a:chOff x="0" y="0"/>
            <a:chExt cx="12203300" cy="10972800"/>
          </a:xfrm>
        </p:grpSpPr>
        <p:sp>
          <p:nvSpPr>
            <p:cNvPr id="3" name="Freeform 3"/>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4" name="Group 4"/>
          <p:cNvGrpSpPr/>
          <p:nvPr/>
        </p:nvGrpSpPr>
        <p:grpSpPr>
          <a:xfrm rot="-2700000">
            <a:off x="-4318660" y="8460554"/>
            <a:ext cx="9152475" cy="8229600"/>
            <a:chOff x="0" y="0"/>
            <a:chExt cx="12203300" cy="10972800"/>
          </a:xfrm>
        </p:grpSpPr>
        <p:sp>
          <p:nvSpPr>
            <p:cNvPr id="5" name="Freeform 5"/>
            <p:cNvSpPr/>
            <p:nvPr/>
          </p:nvSpPr>
          <p:spPr>
            <a:xfrm>
              <a:off x="0" y="0"/>
              <a:ext cx="12203303" cy="10972800"/>
            </a:xfrm>
            <a:custGeom>
              <a:avLst/>
              <a:gdLst/>
              <a:ahLst/>
              <a:cxnLst/>
              <a:rect l="l" t="t" r="r" b="b"/>
              <a:pathLst>
                <a:path w="12203303" h="10972800">
                  <a:moveTo>
                    <a:pt x="0" y="0"/>
                  </a:moveTo>
                  <a:lnTo>
                    <a:pt x="12203303" y="0"/>
                  </a:lnTo>
                  <a:lnTo>
                    <a:pt x="12203303" y="10972800"/>
                  </a:lnTo>
                  <a:lnTo>
                    <a:pt x="0" y="10972800"/>
                  </a:lnTo>
                  <a:lnTo>
                    <a:pt x="0" y="0"/>
                  </a:lnTo>
                  <a:close/>
                </a:path>
              </a:pathLst>
            </a:custGeom>
            <a:blipFill>
              <a:blip r:embed="rId2"/>
              <a:stretch>
                <a:fillRect l="-5" r="-5"/>
              </a:stretch>
            </a:blipFill>
          </p:spPr>
        </p:sp>
      </p:grpSp>
      <p:grpSp>
        <p:nvGrpSpPr>
          <p:cNvPr id="6" name="Group 6"/>
          <p:cNvGrpSpPr/>
          <p:nvPr/>
        </p:nvGrpSpPr>
        <p:grpSpPr>
          <a:xfrm rot="1120160">
            <a:off x="2750753" y="9227994"/>
            <a:ext cx="3664150" cy="2997941"/>
            <a:chOff x="0" y="0"/>
            <a:chExt cx="4885533" cy="3997255"/>
          </a:xfrm>
        </p:grpSpPr>
        <p:sp>
          <p:nvSpPr>
            <p:cNvPr id="7" name="Freeform 7"/>
            <p:cNvSpPr/>
            <p:nvPr/>
          </p:nvSpPr>
          <p:spPr>
            <a:xfrm>
              <a:off x="0" y="0"/>
              <a:ext cx="4885563" cy="3997198"/>
            </a:xfrm>
            <a:custGeom>
              <a:avLst/>
              <a:gdLst/>
              <a:ahLst/>
              <a:cxnLst/>
              <a:rect l="l" t="t" r="r" b="b"/>
              <a:pathLst>
                <a:path w="4885563" h="3997198">
                  <a:moveTo>
                    <a:pt x="0" y="0"/>
                  </a:moveTo>
                  <a:lnTo>
                    <a:pt x="4885563" y="0"/>
                  </a:lnTo>
                  <a:lnTo>
                    <a:pt x="4885563" y="3997198"/>
                  </a:lnTo>
                  <a:lnTo>
                    <a:pt x="0" y="3997198"/>
                  </a:lnTo>
                  <a:lnTo>
                    <a:pt x="0" y="0"/>
                  </a:lnTo>
                  <a:close/>
                </a:path>
              </a:pathLst>
            </a:custGeom>
            <a:blipFill>
              <a:blip r:embed="rId3"/>
              <a:stretch>
                <a:fillRect b="-1"/>
              </a:stretch>
            </a:blipFill>
          </p:spPr>
        </p:sp>
      </p:grpSp>
      <p:grpSp>
        <p:nvGrpSpPr>
          <p:cNvPr id="8" name="Group 8"/>
          <p:cNvGrpSpPr/>
          <p:nvPr/>
        </p:nvGrpSpPr>
        <p:grpSpPr>
          <a:xfrm rot="762856">
            <a:off x="13082838" y="-1498970"/>
            <a:ext cx="3664150" cy="2997941"/>
            <a:chOff x="0" y="0"/>
            <a:chExt cx="4885533" cy="3997255"/>
          </a:xfrm>
        </p:grpSpPr>
        <p:sp>
          <p:nvSpPr>
            <p:cNvPr id="9" name="Freeform 9"/>
            <p:cNvSpPr/>
            <p:nvPr/>
          </p:nvSpPr>
          <p:spPr>
            <a:xfrm>
              <a:off x="0" y="0"/>
              <a:ext cx="4885563" cy="3997198"/>
            </a:xfrm>
            <a:custGeom>
              <a:avLst/>
              <a:gdLst/>
              <a:ahLst/>
              <a:cxnLst/>
              <a:rect l="l" t="t" r="r" b="b"/>
              <a:pathLst>
                <a:path w="4885563" h="3997198">
                  <a:moveTo>
                    <a:pt x="0" y="0"/>
                  </a:moveTo>
                  <a:lnTo>
                    <a:pt x="4885563" y="0"/>
                  </a:lnTo>
                  <a:lnTo>
                    <a:pt x="4885563" y="3997198"/>
                  </a:lnTo>
                  <a:lnTo>
                    <a:pt x="0" y="3997198"/>
                  </a:lnTo>
                  <a:lnTo>
                    <a:pt x="0" y="0"/>
                  </a:lnTo>
                  <a:close/>
                </a:path>
              </a:pathLst>
            </a:custGeom>
            <a:blipFill>
              <a:blip r:embed="rId3"/>
              <a:stretch>
                <a:fillRect b="-1"/>
              </a:stretch>
            </a:blipFill>
          </p:spPr>
        </p:sp>
      </p:grpSp>
      <p:grpSp>
        <p:nvGrpSpPr>
          <p:cNvPr id="10" name="Group 10"/>
          <p:cNvGrpSpPr/>
          <p:nvPr/>
        </p:nvGrpSpPr>
        <p:grpSpPr>
          <a:xfrm rot="-7540265">
            <a:off x="-4087867" y="4841299"/>
            <a:ext cx="7401497" cy="8229600"/>
            <a:chOff x="0" y="0"/>
            <a:chExt cx="9868663" cy="10972800"/>
          </a:xfrm>
        </p:grpSpPr>
        <p:sp>
          <p:nvSpPr>
            <p:cNvPr id="11" name="Freeform 11"/>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grpSp>
        <p:nvGrpSpPr>
          <p:cNvPr id="12" name="Group 12"/>
          <p:cNvGrpSpPr/>
          <p:nvPr/>
        </p:nvGrpSpPr>
        <p:grpSpPr>
          <a:xfrm rot="-7540265">
            <a:off x="11227889" y="-4854416"/>
            <a:ext cx="7401497" cy="8229600"/>
            <a:chOff x="0" y="0"/>
            <a:chExt cx="9868663" cy="10972800"/>
          </a:xfrm>
        </p:grpSpPr>
        <p:sp>
          <p:nvSpPr>
            <p:cNvPr id="13" name="Freeform 13"/>
            <p:cNvSpPr/>
            <p:nvPr/>
          </p:nvSpPr>
          <p:spPr>
            <a:xfrm>
              <a:off x="0" y="0"/>
              <a:ext cx="9868662" cy="10972800"/>
            </a:xfrm>
            <a:custGeom>
              <a:avLst/>
              <a:gdLst/>
              <a:ahLst/>
              <a:cxnLst/>
              <a:rect l="l" t="t" r="r" b="b"/>
              <a:pathLst>
                <a:path w="9868662" h="10972800">
                  <a:moveTo>
                    <a:pt x="0" y="0"/>
                  </a:moveTo>
                  <a:lnTo>
                    <a:pt x="9868662" y="0"/>
                  </a:lnTo>
                  <a:lnTo>
                    <a:pt x="9868662" y="10972800"/>
                  </a:lnTo>
                  <a:lnTo>
                    <a:pt x="0" y="10972800"/>
                  </a:lnTo>
                  <a:lnTo>
                    <a:pt x="0" y="0"/>
                  </a:lnTo>
                  <a:close/>
                </a:path>
              </a:pathLst>
            </a:custGeom>
            <a:blipFill>
              <a:blip r:embed="rId4"/>
              <a:stretch>
                <a:fillRect l="-6" r="-6"/>
              </a:stretch>
            </a:blipFill>
          </p:spPr>
        </p:sp>
      </p:grpSp>
      <p:grpSp>
        <p:nvGrpSpPr>
          <p:cNvPr id="14" name="Group 14"/>
          <p:cNvGrpSpPr/>
          <p:nvPr/>
        </p:nvGrpSpPr>
        <p:grpSpPr>
          <a:xfrm rot="-7540265">
            <a:off x="14135001" y="7888771"/>
            <a:ext cx="5498133" cy="6113282"/>
            <a:chOff x="0" y="0"/>
            <a:chExt cx="7330844" cy="8151043"/>
          </a:xfrm>
        </p:grpSpPr>
        <p:sp>
          <p:nvSpPr>
            <p:cNvPr id="15" name="Freeform 15"/>
            <p:cNvSpPr/>
            <p:nvPr/>
          </p:nvSpPr>
          <p:spPr>
            <a:xfrm>
              <a:off x="0" y="0"/>
              <a:ext cx="7330821" cy="8150987"/>
            </a:xfrm>
            <a:custGeom>
              <a:avLst/>
              <a:gdLst/>
              <a:ahLst/>
              <a:cxnLst/>
              <a:rect l="l" t="t" r="r" b="b"/>
              <a:pathLst>
                <a:path w="7330821" h="8150987">
                  <a:moveTo>
                    <a:pt x="0" y="0"/>
                  </a:moveTo>
                  <a:lnTo>
                    <a:pt x="7330821" y="0"/>
                  </a:lnTo>
                  <a:lnTo>
                    <a:pt x="7330821" y="8150987"/>
                  </a:lnTo>
                  <a:lnTo>
                    <a:pt x="0" y="8150987"/>
                  </a:lnTo>
                  <a:lnTo>
                    <a:pt x="0" y="0"/>
                  </a:lnTo>
                  <a:close/>
                </a:path>
              </a:pathLst>
            </a:custGeom>
            <a:blipFill>
              <a:blip r:embed="rId4"/>
              <a:stretch>
                <a:fillRect l="-6" r="-6"/>
              </a:stretch>
            </a:blipFill>
          </p:spPr>
        </p:sp>
      </p:grpSp>
      <p:sp>
        <p:nvSpPr>
          <p:cNvPr id="16" name="TextBox 16"/>
          <p:cNvSpPr txBox="1"/>
          <p:nvPr/>
        </p:nvSpPr>
        <p:spPr>
          <a:xfrm>
            <a:off x="5521414" y="674018"/>
            <a:ext cx="7245172" cy="1162050"/>
          </a:xfrm>
          <a:prstGeom prst="rect">
            <a:avLst/>
          </a:prstGeom>
        </p:spPr>
        <p:txBody>
          <a:bodyPr lIns="0" tIns="0" rIns="0" bIns="0" rtlCol="0" anchor="t">
            <a:spAutoFit/>
          </a:bodyPr>
          <a:lstStyle/>
          <a:p>
            <a:pPr algn="ctr">
              <a:lnSpc>
                <a:spcPts val="9000"/>
              </a:lnSpc>
            </a:pPr>
            <a:r>
              <a:rPr lang="en-US" sz="7500">
                <a:solidFill>
                  <a:srgbClr val="273384"/>
                </a:solidFill>
                <a:latin typeface="Eczar Bold"/>
              </a:rPr>
              <a:t>Methodology </a:t>
            </a:r>
          </a:p>
        </p:txBody>
      </p:sp>
      <p:grpSp>
        <p:nvGrpSpPr>
          <p:cNvPr id="17" name="Group 17"/>
          <p:cNvGrpSpPr/>
          <p:nvPr/>
        </p:nvGrpSpPr>
        <p:grpSpPr>
          <a:xfrm rot="2518441">
            <a:off x="-3130767" y="-3671591"/>
            <a:ext cx="6776689" cy="7343183"/>
            <a:chOff x="0" y="0"/>
            <a:chExt cx="9035585" cy="9790911"/>
          </a:xfrm>
        </p:grpSpPr>
        <p:sp>
          <p:nvSpPr>
            <p:cNvPr id="18" name="Freeform 18"/>
            <p:cNvSpPr/>
            <p:nvPr/>
          </p:nvSpPr>
          <p:spPr>
            <a:xfrm>
              <a:off x="0" y="0"/>
              <a:ext cx="9035542" cy="9790938"/>
            </a:xfrm>
            <a:custGeom>
              <a:avLst/>
              <a:gdLst/>
              <a:ahLst/>
              <a:cxnLst/>
              <a:rect l="l" t="t" r="r" b="b"/>
              <a:pathLst>
                <a:path w="9035542" h="9790938">
                  <a:moveTo>
                    <a:pt x="0" y="0"/>
                  </a:moveTo>
                  <a:lnTo>
                    <a:pt x="9035542" y="0"/>
                  </a:lnTo>
                  <a:lnTo>
                    <a:pt x="9035542" y="9790938"/>
                  </a:lnTo>
                  <a:lnTo>
                    <a:pt x="0" y="9790938"/>
                  </a:lnTo>
                  <a:lnTo>
                    <a:pt x="0" y="0"/>
                  </a:lnTo>
                  <a:close/>
                </a:path>
              </a:pathLst>
            </a:custGeom>
            <a:blipFill>
              <a:blip r:embed="rId4"/>
              <a:stretch>
                <a:fillRect t="-1298" b="-1298"/>
              </a:stretch>
            </a:blipFill>
          </p:spPr>
        </p:sp>
      </p:grpSp>
      <p:sp>
        <p:nvSpPr>
          <p:cNvPr id="19" name="TextBox 19"/>
          <p:cNvSpPr txBox="1"/>
          <p:nvPr/>
        </p:nvSpPr>
        <p:spPr>
          <a:xfrm>
            <a:off x="1144962" y="2174180"/>
            <a:ext cx="16114338" cy="1278201"/>
          </a:xfrm>
          <a:prstGeom prst="rect">
            <a:avLst/>
          </a:prstGeom>
        </p:spPr>
        <p:txBody>
          <a:bodyPr lIns="0" tIns="0" rIns="0" bIns="0" rtlCol="0" anchor="t">
            <a:spAutoFit/>
          </a:bodyPr>
          <a:lstStyle/>
          <a:p>
            <a:pPr algn="l">
              <a:lnSpc>
                <a:spcPts val="4934"/>
              </a:lnSpc>
            </a:pPr>
            <a:r>
              <a:rPr lang="en-US" sz="3500">
                <a:solidFill>
                  <a:srgbClr val="000000"/>
                </a:solidFill>
                <a:latin typeface="Canva Sans"/>
              </a:rPr>
              <a:t>The methodology for person location tracking using face recognition can be divided into the following steps:</a:t>
            </a:r>
          </a:p>
        </p:txBody>
      </p:sp>
      <p:sp>
        <p:nvSpPr>
          <p:cNvPr id="20" name="TextBox 20"/>
          <p:cNvSpPr txBox="1"/>
          <p:nvPr/>
        </p:nvSpPr>
        <p:spPr>
          <a:xfrm>
            <a:off x="1144962" y="3820838"/>
            <a:ext cx="16230600" cy="5614166"/>
          </a:xfrm>
          <a:prstGeom prst="rect">
            <a:avLst/>
          </a:prstGeom>
        </p:spPr>
        <p:txBody>
          <a:bodyPr lIns="0" tIns="0" rIns="0" bIns="0" rtlCol="0" anchor="t">
            <a:spAutoFit/>
          </a:bodyPr>
          <a:lstStyle/>
          <a:p>
            <a:pPr algn="l">
              <a:lnSpc>
                <a:spcPts val="4865"/>
              </a:lnSpc>
            </a:pPr>
            <a:r>
              <a:rPr lang="en-US" sz="3500" dirty="0">
                <a:solidFill>
                  <a:srgbClr val="000000"/>
                </a:solidFill>
                <a:latin typeface="Canva Sans Bold"/>
              </a:rPr>
              <a:t>Data collection : </a:t>
            </a:r>
            <a:r>
              <a:rPr lang="en-US" sz="3500" dirty="0">
                <a:solidFill>
                  <a:srgbClr val="000000"/>
                </a:solidFill>
                <a:latin typeface="Canva Sans"/>
              </a:rPr>
              <a:t>Data collection involves gathering of unique ID, name and images in a systematic and organized manner</a:t>
            </a:r>
          </a:p>
          <a:p>
            <a:pPr algn="l">
              <a:lnSpc>
                <a:spcPts val="4865"/>
              </a:lnSpc>
            </a:pPr>
            <a:endParaRPr lang="en-US" sz="3500" dirty="0">
              <a:solidFill>
                <a:srgbClr val="000000"/>
              </a:solidFill>
              <a:latin typeface="Canva Sans"/>
            </a:endParaRPr>
          </a:p>
          <a:p>
            <a:pPr algn="l">
              <a:lnSpc>
                <a:spcPts val="4865"/>
              </a:lnSpc>
            </a:pPr>
            <a:r>
              <a:rPr lang="en-US" sz="3500" dirty="0">
                <a:solidFill>
                  <a:srgbClr val="000000"/>
                </a:solidFill>
                <a:latin typeface="Canva Sans Bold"/>
              </a:rPr>
              <a:t>Model Training:</a:t>
            </a:r>
            <a:r>
              <a:rPr lang="en-US" sz="3500" dirty="0">
                <a:solidFill>
                  <a:srgbClr val="000000"/>
                </a:solidFill>
                <a:latin typeface="Canva Sans"/>
              </a:rPr>
              <a:t> Model training is the process of teaching a machine learning algorithm to recognize patterns and make predictions by feeding it images as data.</a:t>
            </a:r>
          </a:p>
          <a:p>
            <a:pPr marL="1714501" lvl="4" indent="-342900" algn="l">
              <a:lnSpc>
                <a:spcPts val="4865"/>
              </a:lnSpc>
            </a:pPr>
            <a:r>
              <a:rPr lang="en-US" sz="3500" dirty="0">
                <a:solidFill>
                  <a:srgbClr val="000000"/>
                </a:solidFill>
                <a:latin typeface="Canva Sans"/>
              </a:rPr>
              <a:t>	</a:t>
            </a:r>
          </a:p>
          <a:p>
            <a:pPr marL="1714501" lvl="4" indent="-342900" algn="l">
              <a:lnSpc>
                <a:spcPts val="4865"/>
              </a:lnSpc>
            </a:pPr>
            <a:endParaRPr lang="en-US" sz="3500" dirty="0">
              <a:solidFill>
                <a:srgbClr val="000000"/>
              </a:solidFill>
              <a:latin typeface="Canva Sans"/>
            </a:endParaRPr>
          </a:p>
          <a:p>
            <a:pPr marL="1714501" lvl="4" indent="-342900" algn="l">
              <a:lnSpc>
                <a:spcPts val="4865"/>
              </a:lnSpc>
            </a:pPr>
            <a:endParaRPr lang="en-US" sz="3500" dirty="0">
              <a:solidFill>
                <a:srgbClr val="000000"/>
              </a:solidFill>
              <a:latin typeface="Canva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TotalTime>
  <Words>979</Words>
  <Application>Microsoft Office PowerPoint</Application>
  <PresentationFormat>Custom</PresentationFormat>
  <Paragraphs>162</Paragraphs>
  <Slides>26</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26</vt:i4>
      </vt:variant>
    </vt:vector>
  </HeadingPairs>
  <TitlesOfParts>
    <vt:vector size="38" baseType="lpstr">
      <vt:lpstr>Eczar Bold</vt:lpstr>
      <vt:lpstr>Arimo Bold</vt:lpstr>
      <vt:lpstr>Canva Sans</vt:lpstr>
      <vt:lpstr>Times New Roman</vt:lpstr>
      <vt:lpstr>Eczar</vt:lpstr>
      <vt:lpstr>Canva Sans Bold</vt:lpstr>
      <vt:lpstr>Raleway</vt:lpstr>
      <vt:lpstr>Nourd</vt:lpstr>
      <vt:lpstr>Arial</vt:lpstr>
      <vt:lpstr>Calibri</vt:lpstr>
      <vt:lpstr>Raleway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DOC-20240510-WA0001.</dc:title>
  <cp:lastModifiedBy>Nagaraja A S</cp:lastModifiedBy>
  <cp:revision>6</cp:revision>
  <dcterms:created xsi:type="dcterms:W3CDTF">2006-08-16T00:00:00Z</dcterms:created>
  <dcterms:modified xsi:type="dcterms:W3CDTF">2024-05-12T10:48:02Z</dcterms:modified>
  <dc:identifier>DAGE68LSq-Q</dc:identifier>
</cp:coreProperties>
</file>

<file path=docProps/thumbnail.jpeg>
</file>